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18"/>
  </p:notesMasterIdLst>
  <p:sldIdLst>
    <p:sldId id="289" r:id="rId5"/>
    <p:sldId id="297" r:id="rId6"/>
    <p:sldId id="260" r:id="rId7"/>
    <p:sldId id="258" r:id="rId8"/>
    <p:sldId id="298" r:id="rId9"/>
    <p:sldId id="299" r:id="rId10"/>
    <p:sldId id="301" r:id="rId11"/>
    <p:sldId id="300" r:id="rId12"/>
    <p:sldId id="302" r:id="rId13"/>
    <p:sldId id="303" r:id="rId14"/>
    <p:sldId id="306" r:id="rId15"/>
    <p:sldId id="308" r:id="rId16"/>
    <p:sldId id="309" r:id="rId17"/>
  </p:sldIdLst>
  <p:sldSz cx="9144000" cy="5143500" type="screen16x9"/>
  <p:notesSz cx="6858000" cy="9144000"/>
  <p:embeddedFontLst>
    <p:embeddedFont>
      <p:font typeface="Roboto" panose="02000000000000000000" pitchFamily="2"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5F7321D-6546-D3F6-2892-8CE0B2723743}" name="Petra Verwer - Los" initials="PL" userId="S::petra.verwer_svp-debaanbreker.nl#ext#@swvzuidutrecht.onmicrosoft.com::55ff0d46-d762-42e2-8e00-a2464048076c" providerId="AD"/>
  <p188:author id="{9934491F-E6F9-CD7D-EA35-5A1B9F89C3CE}" name="Ilonka Vos" initials="IV" userId="S::i.vos_cals.nl#ext#@swvzuidutrecht.onmicrosoft.com::39022c7c-0ad7-4e70-9d84-135058924330" providerId="AD"/>
  <p188:author id="{32277F79-76FD-6337-B947-2272A6E057D3}" name="Margit de Groot" initials="MG" userId="S::margitdegroot_mijnhoutens.nl#ext#@swvzuidutrecht.onmicrosoft.com::402c5d25-6f14-4a00-af52-1c95e051b5c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Stijl, gemiddeld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jolein de Jager" userId="9bc8521a-d362-4f2a-92a5-3d57c425ad29" providerId="ADAL" clId="{057A578B-17E3-4484-8EF1-E267CD5DFB1B}"/>
    <pc:docChg chg="custSel modSld">
      <pc:chgData name="Marjolein de Jager" userId="9bc8521a-d362-4f2a-92a5-3d57c425ad29" providerId="ADAL" clId="{057A578B-17E3-4484-8EF1-E267CD5DFB1B}" dt="2022-09-26T16:34:36.458" v="93" actId="20577"/>
      <pc:docMkLst>
        <pc:docMk/>
      </pc:docMkLst>
      <pc:sldChg chg="addSp delSp modSp mod">
        <pc:chgData name="Marjolein de Jager" userId="9bc8521a-d362-4f2a-92a5-3d57c425ad29" providerId="ADAL" clId="{057A578B-17E3-4484-8EF1-E267CD5DFB1B}" dt="2022-09-26T16:25:51.003" v="19" actId="1036"/>
        <pc:sldMkLst>
          <pc:docMk/>
          <pc:sldMk cId="3732716813" sldId="260"/>
        </pc:sldMkLst>
        <pc:spChg chg="mod">
          <ac:chgData name="Marjolein de Jager" userId="9bc8521a-d362-4f2a-92a5-3d57c425ad29" providerId="ADAL" clId="{057A578B-17E3-4484-8EF1-E267CD5DFB1B}" dt="2022-09-26T16:24:09.473" v="0" actId="1076"/>
          <ac:spMkLst>
            <pc:docMk/>
            <pc:sldMk cId="3732716813" sldId="260"/>
            <ac:spMk id="13" creationId="{CE441FEC-D229-2C41-95A8-BE523580E1F7}"/>
          </ac:spMkLst>
        </pc:spChg>
        <pc:cxnChg chg="add del">
          <ac:chgData name="Marjolein de Jager" userId="9bc8521a-d362-4f2a-92a5-3d57c425ad29" providerId="ADAL" clId="{057A578B-17E3-4484-8EF1-E267CD5DFB1B}" dt="2022-09-26T16:24:40.945" v="2" actId="478"/>
          <ac:cxnSpMkLst>
            <pc:docMk/>
            <pc:sldMk cId="3732716813" sldId="260"/>
            <ac:cxnSpMk id="6" creationId="{CCBFA808-65ED-CD13-7AF5-F9625AE97C7C}"/>
          </ac:cxnSpMkLst>
        </pc:cxnChg>
        <pc:cxnChg chg="add del mod">
          <ac:chgData name="Marjolein de Jager" userId="9bc8521a-d362-4f2a-92a5-3d57c425ad29" providerId="ADAL" clId="{057A578B-17E3-4484-8EF1-E267CD5DFB1B}" dt="2022-09-26T16:25:11.437" v="8" actId="478"/>
          <ac:cxnSpMkLst>
            <pc:docMk/>
            <pc:sldMk cId="3732716813" sldId="260"/>
            <ac:cxnSpMk id="10" creationId="{ED1B0E8F-F59C-1AFD-B0D6-A03068AAE923}"/>
          </ac:cxnSpMkLst>
        </pc:cxnChg>
        <pc:cxnChg chg="add mod">
          <ac:chgData name="Marjolein de Jager" userId="9bc8521a-d362-4f2a-92a5-3d57c425ad29" providerId="ADAL" clId="{057A578B-17E3-4484-8EF1-E267CD5DFB1B}" dt="2022-09-26T16:25:51.003" v="19" actId="1036"/>
          <ac:cxnSpMkLst>
            <pc:docMk/>
            <pc:sldMk cId="3732716813" sldId="260"/>
            <ac:cxnSpMk id="24" creationId="{990C2108-DBD0-DCD2-1949-ED1E7C00B96C}"/>
          </ac:cxnSpMkLst>
        </pc:cxnChg>
      </pc:sldChg>
      <pc:sldChg chg="modSp mod">
        <pc:chgData name="Marjolein de Jager" userId="9bc8521a-d362-4f2a-92a5-3d57c425ad29" providerId="ADAL" clId="{057A578B-17E3-4484-8EF1-E267CD5DFB1B}" dt="2022-09-26T16:34:36.458" v="93" actId="20577"/>
        <pc:sldMkLst>
          <pc:docMk/>
          <pc:sldMk cId="88732747" sldId="306"/>
        </pc:sldMkLst>
        <pc:spChg chg="mod">
          <ac:chgData name="Marjolein de Jager" userId="9bc8521a-d362-4f2a-92a5-3d57c425ad29" providerId="ADAL" clId="{057A578B-17E3-4484-8EF1-E267CD5DFB1B}" dt="2022-09-26T16:34:36.458" v="93" actId="20577"/>
          <ac:spMkLst>
            <pc:docMk/>
            <pc:sldMk cId="88732747" sldId="306"/>
            <ac:spMk id="3" creationId="{CDD9DE67-AF24-7546-AF02-E6B9731C5D23}"/>
          </ac:spMkLst>
        </pc:spChg>
      </pc:sldChg>
    </pc:docChg>
  </pc:docChgLst>
  <pc:docChgLst>
    <pc:chgData name="Joukje Hoving" userId="9c2e11bd-270b-4199-8c99-34d7bc169e42" providerId="ADAL" clId="{A488E251-CD0E-4D0E-90A1-DD14EFD6091F}"/>
    <pc:docChg chg="custSel delSld modSld">
      <pc:chgData name="Joukje Hoving" userId="9c2e11bd-270b-4199-8c99-34d7bc169e42" providerId="ADAL" clId="{A488E251-CD0E-4D0E-90A1-DD14EFD6091F}" dt="2023-10-02T12:45:55.590" v="588" actId="2696"/>
      <pc:docMkLst>
        <pc:docMk/>
      </pc:docMkLst>
      <pc:sldChg chg="modSp mod">
        <pc:chgData name="Joukje Hoving" userId="9c2e11bd-270b-4199-8c99-34d7bc169e42" providerId="ADAL" clId="{A488E251-CD0E-4D0E-90A1-DD14EFD6091F}" dt="2023-09-25T09:13:14.751" v="30" actId="20577"/>
        <pc:sldMkLst>
          <pc:docMk/>
          <pc:sldMk cId="3953274984" sldId="289"/>
        </pc:sldMkLst>
        <pc:spChg chg="mod">
          <ac:chgData name="Joukje Hoving" userId="9c2e11bd-270b-4199-8c99-34d7bc169e42" providerId="ADAL" clId="{A488E251-CD0E-4D0E-90A1-DD14EFD6091F}" dt="2023-09-25T09:13:14.751" v="30" actId="20577"/>
          <ac:spMkLst>
            <pc:docMk/>
            <pc:sldMk cId="3953274984" sldId="289"/>
            <ac:spMk id="22" creationId="{5EFCB6C7-70C1-3D4B-A77F-03D20CF53B39}"/>
          </ac:spMkLst>
        </pc:spChg>
      </pc:sldChg>
      <pc:sldChg chg="modSp mod">
        <pc:chgData name="Joukje Hoving" userId="9c2e11bd-270b-4199-8c99-34d7bc169e42" providerId="ADAL" clId="{A488E251-CD0E-4D0E-90A1-DD14EFD6091F}" dt="2023-09-25T09:16:43.653" v="149" actId="20577"/>
        <pc:sldMkLst>
          <pc:docMk/>
          <pc:sldMk cId="3633177285" sldId="297"/>
        </pc:sldMkLst>
        <pc:spChg chg="mod">
          <ac:chgData name="Joukje Hoving" userId="9c2e11bd-270b-4199-8c99-34d7bc169e42" providerId="ADAL" clId="{A488E251-CD0E-4D0E-90A1-DD14EFD6091F}" dt="2023-09-25T09:16:43.653" v="149" actId="20577"/>
          <ac:spMkLst>
            <pc:docMk/>
            <pc:sldMk cId="3633177285" sldId="297"/>
            <ac:spMk id="7" creationId="{0C3A5416-32A8-6FB2-730D-05B1928CE0A7}"/>
          </ac:spMkLst>
        </pc:spChg>
        <pc:spChg chg="mod">
          <ac:chgData name="Joukje Hoving" userId="9c2e11bd-270b-4199-8c99-34d7bc169e42" providerId="ADAL" clId="{A488E251-CD0E-4D0E-90A1-DD14EFD6091F}" dt="2023-09-25T09:13:28.891" v="39" actId="20577"/>
          <ac:spMkLst>
            <pc:docMk/>
            <pc:sldMk cId="3633177285" sldId="297"/>
            <ac:spMk id="22" creationId="{5EFCB6C7-70C1-3D4B-A77F-03D20CF53B39}"/>
          </ac:spMkLst>
        </pc:spChg>
      </pc:sldChg>
      <pc:sldChg chg="addSp modSp mod">
        <pc:chgData name="Joukje Hoving" userId="9c2e11bd-270b-4199-8c99-34d7bc169e42" providerId="ADAL" clId="{A488E251-CD0E-4D0E-90A1-DD14EFD6091F}" dt="2023-10-02T12:45:36.377" v="587" actId="113"/>
        <pc:sldMkLst>
          <pc:docMk/>
          <pc:sldMk cId="1527910819" sldId="302"/>
        </pc:sldMkLst>
        <pc:graphicFrameChg chg="add mod modGraphic">
          <ac:chgData name="Joukje Hoving" userId="9c2e11bd-270b-4199-8c99-34d7bc169e42" providerId="ADAL" clId="{A488E251-CD0E-4D0E-90A1-DD14EFD6091F}" dt="2023-10-02T12:45:36.377" v="587" actId="113"/>
          <ac:graphicFrameMkLst>
            <pc:docMk/>
            <pc:sldMk cId="1527910819" sldId="302"/>
            <ac:graphicFrameMk id="2" creationId="{42969187-FFD9-D2D1-1555-26C8B0E4899E}"/>
          </ac:graphicFrameMkLst>
        </pc:graphicFrameChg>
        <pc:picChg chg="mod">
          <ac:chgData name="Joukje Hoving" userId="9c2e11bd-270b-4199-8c99-34d7bc169e42" providerId="ADAL" clId="{A488E251-CD0E-4D0E-90A1-DD14EFD6091F}" dt="2023-10-02T12:42:32.945" v="555" actId="1076"/>
          <ac:picMkLst>
            <pc:docMk/>
            <pc:sldMk cId="1527910819" sldId="302"/>
            <ac:picMk id="24" creationId="{4017B9E3-A5BF-B771-D37F-59282DA00E28}"/>
          </ac:picMkLst>
        </pc:picChg>
      </pc:sldChg>
      <pc:sldChg chg="del">
        <pc:chgData name="Joukje Hoving" userId="9c2e11bd-270b-4199-8c99-34d7bc169e42" providerId="ADAL" clId="{A488E251-CD0E-4D0E-90A1-DD14EFD6091F}" dt="2023-10-02T12:37:52.837" v="553" actId="2696"/>
        <pc:sldMkLst>
          <pc:docMk/>
          <pc:sldMk cId="3307150662" sldId="304"/>
        </pc:sldMkLst>
      </pc:sldChg>
      <pc:sldChg chg="del">
        <pc:chgData name="Joukje Hoving" userId="9c2e11bd-270b-4199-8c99-34d7bc169e42" providerId="ADAL" clId="{A488E251-CD0E-4D0E-90A1-DD14EFD6091F}" dt="2023-10-02T12:37:58.535" v="554" actId="2696"/>
        <pc:sldMkLst>
          <pc:docMk/>
          <pc:sldMk cId="308730364" sldId="305"/>
        </pc:sldMkLst>
      </pc:sldChg>
      <pc:sldChg chg="modSp del mod">
        <pc:chgData name="Joukje Hoving" userId="9c2e11bd-270b-4199-8c99-34d7bc169e42" providerId="ADAL" clId="{A488E251-CD0E-4D0E-90A1-DD14EFD6091F}" dt="2023-10-02T12:45:55.590" v="588" actId="2696"/>
        <pc:sldMkLst>
          <pc:docMk/>
          <pc:sldMk cId="509501642" sldId="307"/>
        </pc:sldMkLst>
        <pc:spChg chg="mod">
          <ac:chgData name="Joukje Hoving" userId="9c2e11bd-270b-4199-8c99-34d7bc169e42" providerId="ADAL" clId="{A488E251-CD0E-4D0E-90A1-DD14EFD6091F}" dt="2023-09-25T09:19:34.338" v="429" actId="20577"/>
          <ac:spMkLst>
            <pc:docMk/>
            <pc:sldMk cId="509501642" sldId="307"/>
            <ac:spMk id="3" creationId="{CDD9DE67-AF24-7546-AF02-E6B9731C5D23}"/>
          </ac:spMkLst>
        </pc:spChg>
      </pc:sldChg>
      <pc:sldChg chg="modSp mod">
        <pc:chgData name="Joukje Hoving" userId="9c2e11bd-270b-4199-8c99-34d7bc169e42" providerId="ADAL" clId="{A488E251-CD0E-4D0E-90A1-DD14EFD6091F}" dt="2023-09-25T09:20:38.245" v="551" actId="20577"/>
        <pc:sldMkLst>
          <pc:docMk/>
          <pc:sldMk cId="643753236" sldId="309"/>
        </pc:sldMkLst>
        <pc:spChg chg="mod">
          <ac:chgData name="Joukje Hoving" userId="9c2e11bd-270b-4199-8c99-34d7bc169e42" providerId="ADAL" clId="{A488E251-CD0E-4D0E-90A1-DD14EFD6091F}" dt="2023-09-25T09:20:38.245" v="551" actId="20577"/>
          <ac:spMkLst>
            <pc:docMk/>
            <pc:sldMk cId="643753236" sldId="309"/>
            <ac:spMk id="22" creationId="{5EFCB6C7-70C1-3D4B-A77F-03D20CF53B3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3" name="Google Shape;13;p2"/>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Google Shape;14;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Google Shape;62;p1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7" name="Google Shape;17;p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5" name="Google Shape;35;p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lt1"/>
              </a:buClr>
              <a:buSzPts val="1200"/>
              <a:buChar char="●"/>
              <a:defRPr sz="1200">
                <a:solidFill>
                  <a:schemeClr val="lt1"/>
                </a:solidFill>
              </a:defRPr>
            </a:lvl1pPr>
            <a:lvl2pPr marL="914400" lvl="1" indent="-304800">
              <a:spcBef>
                <a:spcPts val="1600"/>
              </a:spcBef>
              <a:spcAft>
                <a:spcPts val="0"/>
              </a:spcAft>
              <a:buClr>
                <a:schemeClr val="lt1"/>
              </a:buClr>
              <a:buSzPts val="1200"/>
              <a:buChar char="○"/>
              <a:defRPr sz="1200">
                <a:solidFill>
                  <a:schemeClr val="lt1"/>
                </a:solidFill>
              </a:defRPr>
            </a:lvl2pPr>
            <a:lvl3pPr marL="1371600" lvl="2" indent="-304800">
              <a:spcBef>
                <a:spcPts val="1600"/>
              </a:spcBef>
              <a:spcAft>
                <a:spcPts val="0"/>
              </a:spcAft>
              <a:buClr>
                <a:schemeClr val="lt1"/>
              </a:buClr>
              <a:buSzPts val="1200"/>
              <a:buChar char="■"/>
              <a:defRPr sz="1200">
                <a:solidFill>
                  <a:schemeClr val="lt1"/>
                </a:solidFill>
              </a:defRPr>
            </a:lvl3pPr>
            <a:lvl4pPr marL="1828800" lvl="3" indent="-304800">
              <a:spcBef>
                <a:spcPts val="1600"/>
              </a:spcBef>
              <a:spcAft>
                <a:spcPts val="0"/>
              </a:spcAft>
              <a:buClr>
                <a:schemeClr val="lt1"/>
              </a:buClr>
              <a:buSzPts val="1200"/>
              <a:buChar char="●"/>
              <a:defRPr sz="1200">
                <a:solidFill>
                  <a:schemeClr val="lt1"/>
                </a:solidFill>
              </a:defRPr>
            </a:lvl4pPr>
            <a:lvl5pPr marL="2286000" lvl="4" indent="-304800">
              <a:spcBef>
                <a:spcPts val="1600"/>
              </a:spcBef>
              <a:spcAft>
                <a:spcPts val="0"/>
              </a:spcAft>
              <a:buClr>
                <a:schemeClr val="lt1"/>
              </a:buClr>
              <a:buSzPts val="1200"/>
              <a:buChar char="○"/>
              <a:defRPr sz="1200">
                <a:solidFill>
                  <a:schemeClr val="lt1"/>
                </a:solidFill>
              </a:defRPr>
            </a:lvl5pPr>
            <a:lvl6pPr marL="2743200" lvl="5" indent="-304800">
              <a:spcBef>
                <a:spcPts val="1600"/>
              </a:spcBef>
              <a:spcAft>
                <a:spcPts val="0"/>
              </a:spcAft>
              <a:buClr>
                <a:schemeClr val="lt1"/>
              </a:buClr>
              <a:buSzPts val="1200"/>
              <a:buChar char="■"/>
              <a:defRPr sz="1200">
                <a:solidFill>
                  <a:schemeClr val="lt1"/>
                </a:solidFill>
              </a:defRPr>
            </a:lvl6pPr>
            <a:lvl7pPr marL="3200400" lvl="6" indent="-304800">
              <a:spcBef>
                <a:spcPts val="1600"/>
              </a:spcBef>
              <a:spcAft>
                <a:spcPts val="0"/>
              </a:spcAft>
              <a:buClr>
                <a:schemeClr val="lt1"/>
              </a:buClr>
              <a:buSzPts val="1200"/>
              <a:buChar char="●"/>
              <a:defRPr sz="1200">
                <a:solidFill>
                  <a:schemeClr val="lt1"/>
                </a:solidFill>
              </a:defRPr>
            </a:lvl7pPr>
            <a:lvl8pPr marL="3657600" lvl="7" indent="-304800">
              <a:spcBef>
                <a:spcPts val="1600"/>
              </a:spcBef>
              <a:spcAft>
                <a:spcPts val="0"/>
              </a:spcAft>
              <a:buClr>
                <a:schemeClr val="lt1"/>
              </a:buClr>
              <a:buSzPts val="1200"/>
              <a:buChar char="○"/>
              <a:defRPr sz="1200">
                <a:solidFill>
                  <a:schemeClr val="lt1"/>
                </a:solidFill>
              </a:defRPr>
            </a:lvl8pPr>
            <a:lvl9pPr marL="4114800" lvl="8" indent="-304800">
              <a:spcBef>
                <a:spcPts val="1600"/>
              </a:spcBef>
              <a:spcAft>
                <a:spcPts val="1600"/>
              </a:spcAft>
              <a:buClr>
                <a:schemeClr val="lt1"/>
              </a:buClr>
              <a:buSzPts val="1200"/>
              <a:buChar char="■"/>
              <a:defRPr sz="1200">
                <a:solidFill>
                  <a:schemeClr val="lt1"/>
                </a:solidFill>
              </a:defRPr>
            </a:lvl9pPr>
          </a:lstStyle>
          <a:p>
            <a:endParaRPr/>
          </a:p>
        </p:txBody>
      </p:sp>
      <p:sp>
        <p:nvSpPr>
          <p:cNvPr id="41" name="Google Shape;41;p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44" name="Google Shape;44;p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a:endParaRPr/>
          </a:p>
        </p:txBody>
      </p:sp>
      <p:sp>
        <p:nvSpPr>
          <p:cNvPr id="49" name="Google Shape;49;p9"/>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0"/>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6" name="Google Shape;56;p1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57"/>
        <p:cNvGrpSpPr/>
        <p:nvPr/>
      </p:nvGrpSpPr>
      <p:grpSpPr>
        <a:xfrm>
          <a:off x="0" y="0"/>
          <a:ext cx="0" cy="0"/>
          <a:chOff x="0" y="0"/>
          <a:chExt cx="0" cy="0"/>
        </a:xfrm>
      </p:grpSpPr>
      <p:sp>
        <p:nvSpPr>
          <p:cNvPr id="58" name="Google Shape;58;p11"/>
          <p:cNvSpPr txBox="1">
            <a:spLocks noGrp="1"/>
          </p:cNvSpPr>
          <p:nvPr>
            <p:ph type="title" hasCustomPrompt="1"/>
          </p:nvPr>
        </p:nvSpPr>
        <p:spPr>
          <a:xfrm>
            <a:off x="475500" y="1258525"/>
            <a:ext cx="8222100" cy="19635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0" name="Google Shape;60;p1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nl"/>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swv-zuidutrecht.nl/povo/"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tinyurl.com/2m48qem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CDD9DE67-AF24-7546-AF02-E6B9731C5D23}"/>
              </a:ext>
            </a:extLst>
          </p:cNvPr>
          <p:cNvSpPr>
            <a:spLocks noGrp="1"/>
          </p:cNvSpPr>
          <p:nvPr>
            <p:ph type="subTitle" idx="1"/>
          </p:nvPr>
        </p:nvSpPr>
        <p:spPr>
          <a:xfrm>
            <a:off x="-194493" y="269302"/>
            <a:ext cx="4997929" cy="963663"/>
          </a:xfrm>
        </p:spPr>
        <p:txBody>
          <a:bodyPr>
            <a:normAutofit/>
          </a:bodyPr>
          <a:lstStyle/>
          <a:p>
            <a:pPr algn="r">
              <a:spcBef>
                <a:spcPts val="450"/>
              </a:spcBef>
            </a:pPr>
            <a:r>
              <a:rPr lang="nl-NL" b="1" dirty="0">
                <a:solidFill>
                  <a:schemeClr val="accent3"/>
                </a:solidFill>
                <a:latin typeface="Frutiger 45 Light"/>
                <a:ea typeface="Roboto" panose="02000000000000000000" pitchFamily="2" charset="0"/>
              </a:rPr>
              <a:t>Leerweg ondersteunend onderwijs en Praktijkonderwijs</a:t>
            </a:r>
          </a:p>
        </p:txBody>
      </p:sp>
      <p:sp>
        <p:nvSpPr>
          <p:cNvPr id="12" name="Rechthoek 11">
            <a:extLst>
              <a:ext uri="{FF2B5EF4-FFF2-40B4-BE49-F238E27FC236}">
                <a16:creationId xmlns:a16="http://schemas.microsoft.com/office/drawing/2014/main" id="{EC8648C3-9F23-4C4C-80A1-33DF81A4AF84}"/>
              </a:ext>
            </a:extLst>
          </p:cNvPr>
          <p:cNvSpPr/>
          <p:nvPr/>
        </p:nvSpPr>
        <p:spPr>
          <a:xfrm>
            <a:off x="4017466" y="4050505"/>
            <a:ext cx="1092995" cy="109299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a:solidFill>
                <a:srgbClr val="FFC000"/>
              </a:solidFill>
            </a:endParaRPr>
          </a:p>
        </p:txBody>
      </p:sp>
      <p:pic>
        <p:nvPicPr>
          <p:cNvPr id="20" name="Afbeelding 19">
            <a:extLst>
              <a:ext uri="{FF2B5EF4-FFF2-40B4-BE49-F238E27FC236}">
                <a16:creationId xmlns:a16="http://schemas.microsoft.com/office/drawing/2014/main" id="{E9961289-F4EA-3943-8B27-F488B3A478BA}"/>
              </a:ext>
            </a:extLst>
          </p:cNvPr>
          <p:cNvPicPr>
            <a:picLocks noChangeAspect="1"/>
          </p:cNvPicPr>
          <p:nvPr/>
        </p:nvPicPr>
        <p:blipFill>
          <a:blip r:embed="rId2"/>
          <a:stretch>
            <a:fillRect/>
          </a:stretch>
        </p:blipFill>
        <p:spPr>
          <a:xfrm>
            <a:off x="148828" y="4046836"/>
            <a:ext cx="2861661" cy="707831"/>
          </a:xfrm>
          <a:prstGeom prst="rect">
            <a:avLst/>
          </a:prstGeom>
        </p:spPr>
      </p:pic>
      <p:sp>
        <p:nvSpPr>
          <p:cNvPr id="22" name="Titel 1">
            <a:extLst>
              <a:ext uri="{FF2B5EF4-FFF2-40B4-BE49-F238E27FC236}">
                <a16:creationId xmlns:a16="http://schemas.microsoft.com/office/drawing/2014/main" id="{5EFCB6C7-70C1-3D4B-A77F-03D20CF53B39}"/>
              </a:ext>
            </a:extLst>
          </p:cNvPr>
          <p:cNvSpPr>
            <a:spLocks noGrp="1"/>
          </p:cNvSpPr>
          <p:nvPr>
            <p:ph type="ctrTitle"/>
          </p:nvPr>
        </p:nvSpPr>
        <p:spPr>
          <a:xfrm>
            <a:off x="1050128" y="865917"/>
            <a:ext cx="3974604" cy="963663"/>
          </a:xfrm>
        </p:spPr>
        <p:txBody>
          <a:bodyPr anchor="t">
            <a:normAutofit fontScale="90000"/>
          </a:bodyPr>
          <a:lstStyle/>
          <a:p>
            <a:r>
              <a:rPr lang="nl-NL" sz="1500" b="1" dirty="0">
                <a:solidFill>
                  <a:srgbClr val="0070C0"/>
                </a:solidFill>
                <a:latin typeface="Frutiger 65" pitchFamily="2" charset="0"/>
              </a:rPr>
              <a:t>Oudervoorlichting</a:t>
            </a:r>
            <a:br>
              <a:rPr lang="nl-NL" sz="1500" b="1" dirty="0">
                <a:solidFill>
                  <a:srgbClr val="0070C0"/>
                </a:solidFill>
                <a:latin typeface="Frutiger 65" pitchFamily="2" charset="0"/>
              </a:rPr>
            </a:br>
            <a:r>
              <a:rPr lang="nl-NL" sz="1500" b="1" dirty="0">
                <a:solidFill>
                  <a:srgbClr val="0070C0"/>
                </a:solidFill>
                <a:latin typeface="Frutiger 65" pitchFamily="2" charset="0"/>
              </a:rPr>
              <a:t>3 oktober 18.30 – 20.00</a:t>
            </a:r>
            <a:br>
              <a:rPr lang="nl-NL" sz="1500" b="1" dirty="0">
                <a:solidFill>
                  <a:srgbClr val="0070C0"/>
                </a:solidFill>
                <a:latin typeface="Frutiger 65" pitchFamily="2" charset="0"/>
              </a:rPr>
            </a:br>
            <a:r>
              <a:rPr lang="nl-NL" sz="1100" dirty="0">
                <a:solidFill>
                  <a:srgbClr val="0070C0"/>
                </a:solidFill>
              </a:rPr>
              <a:t>Regio Houten, IJsselstein, Nieuwegein, Vianen, Lopik</a:t>
            </a:r>
            <a:br>
              <a:rPr lang="nl-NL" sz="1100" dirty="0">
                <a:solidFill>
                  <a:srgbClr val="0070C0"/>
                </a:solidFill>
              </a:rPr>
            </a:br>
            <a:r>
              <a:rPr lang="nl-NL" sz="1100" dirty="0">
                <a:solidFill>
                  <a:srgbClr val="0070C0"/>
                </a:solidFill>
              </a:rPr>
              <a:t>Scholen in het Samenwerkingsverband VO Zuid-Utrecht</a:t>
            </a:r>
            <a:br>
              <a:rPr lang="nl-NL" sz="1500" b="1" dirty="0">
                <a:solidFill>
                  <a:srgbClr val="0070C0"/>
                </a:solidFill>
                <a:latin typeface="Frutiger 65" pitchFamily="2" charset="0"/>
              </a:rPr>
            </a:br>
            <a:br>
              <a:rPr lang="nl-NL" sz="1500" b="1" dirty="0">
                <a:solidFill>
                  <a:srgbClr val="0070C0"/>
                </a:solidFill>
                <a:latin typeface="Frutiger 65" pitchFamily="2" charset="0"/>
              </a:rPr>
            </a:br>
            <a:br>
              <a:rPr lang="nl-NL" sz="1500" b="1" dirty="0">
                <a:solidFill>
                  <a:srgbClr val="0070C0"/>
                </a:solidFill>
                <a:latin typeface="Frutiger 65" pitchFamily="2" charset="0"/>
              </a:rPr>
            </a:br>
            <a:r>
              <a:rPr lang="nl-NL" sz="1500" b="1" dirty="0">
                <a:latin typeface="Frutiger 65" pitchFamily="2" charset="0"/>
              </a:rPr>
              <a:t> </a:t>
            </a:r>
            <a:br>
              <a:rPr lang="nl-NL" sz="1800" b="1" dirty="0">
                <a:solidFill>
                  <a:srgbClr val="0070C0"/>
                </a:solidFill>
                <a:latin typeface="Frutiger 65" pitchFamily="2" charset="0"/>
              </a:rPr>
            </a:br>
            <a:r>
              <a:rPr lang="nl-NL" sz="1800" b="1" dirty="0">
                <a:latin typeface="Frutiger 65" pitchFamily="2" charset="0"/>
              </a:rPr>
              <a:t> </a:t>
            </a:r>
            <a:endParaRPr lang="nl-NL" sz="1800" b="1" dirty="0">
              <a:solidFill>
                <a:srgbClr val="FFC000"/>
              </a:solidFill>
              <a:latin typeface="Frutiger 65" pitchFamily="2" charset="0"/>
            </a:endParaRPr>
          </a:p>
        </p:txBody>
      </p:sp>
      <p:sp>
        <p:nvSpPr>
          <p:cNvPr id="23" name="Rechthoek 22">
            <a:extLst>
              <a:ext uri="{FF2B5EF4-FFF2-40B4-BE49-F238E27FC236}">
                <a16:creationId xmlns:a16="http://schemas.microsoft.com/office/drawing/2014/main" id="{7A52CD84-911C-3943-8FFB-DD0FCFD7C001}"/>
              </a:ext>
            </a:extLst>
          </p:cNvPr>
          <p:cNvSpPr/>
          <p:nvPr/>
        </p:nvSpPr>
        <p:spPr>
          <a:xfrm>
            <a:off x="875297" y="461519"/>
            <a:ext cx="174831" cy="17483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a:solidFill>
                <a:srgbClr val="FFC000"/>
              </a:solidFill>
            </a:endParaRPr>
          </a:p>
        </p:txBody>
      </p:sp>
      <p:pic>
        <p:nvPicPr>
          <p:cNvPr id="6" name="Afbeelding 5">
            <a:extLst>
              <a:ext uri="{FF2B5EF4-FFF2-40B4-BE49-F238E27FC236}">
                <a16:creationId xmlns:a16="http://schemas.microsoft.com/office/drawing/2014/main" id="{1FB53BF0-A83A-64B9-C388-325F8F195858}"/>
              </a:ext>
            </a:extLst>
          </p:cNvPr>
          <p:cNvPicPr>
            <a:picLocks noChangeAspect="1"/>
          </p:cNvPicPr>
          <p:nvPr/>
        </p:nvPicPr>
        <p:blipFill rotWithShape="1">
          <a:blip r:embed="rId3"/>
          <a:srcRect l="636" t="3329" r="1747" b="3446"/>
          <a:stretch/>
        </p:blipFill>
        <p:spPr>
          <a:xfrm>
            <a:off x="5136563" y="1540042"/>
            <a:ext cx="4007437" cy="2447896"/>
          </a:xfrm>
          <a:prstGeom prst="rect">
            <a:avLst/>
          </a:prstGeom>
        </p:spPr>
      </p:pic>
    </p:spTree>
    <p:extLst>
      <p:ext uri="{BB962C8B-B14F-4D97-AF65-F5344CB8AC3E}">
        <p14:creationId xmlns:p14="http://schemas.microsoft.com/office/powerpoint/2010/main" val="3953274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566DDB1D-6B1E-1F4D-BB03-0D3387999892}"/>
              </a:ext>
            </a:extLst>
          </p:cNvPr>
          <p:cNvSpPr/>
          <p:nvPr/>
        </p:nvSpPr>
        <p:spPr>
          <a:xfrm>
            <a:off x="917766" y="1722798"/>
            <a:ext cx="121447" cy="12144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a:solidFill>
                <a:srgbClr val="FFC000"/>
              </a:solidFill>
            </a:endParaRPr>
          </a:p>
        </p:txBody>
      </p:sp>
      <p:sp>
        <p:nvSpPr>
          <p:cNvPr id="12" name="Rechthoek 11">
            <a:extLst>
              <a:ext uri="{FF2B5EF4-FFF2-40B4-BE49-F238E27FC236}">
                <a16:creationId xmlns:a16="http://schemas.microsoft.com/office/drawing/2014/main" id="{EC8648C3-9F23-4C4C-80A1-33DF81A4AF84}"/>
              </a:ext>
            </a:extLst>
          </p:cNvPr>
          <p:cNvSpPr/>
          <p:nvPr/>
        </p:nvSpPr>
        <p:spPr>
          <a:xfrm>
            <a:off x="4017466" y="4050505"/>
            <a:ext cx="1092995" cy="109299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dirty="0">
              <a:solidFill>
                <a:srgbClr val="FFC000"/>
              </a:solidFill>
            </a:endParaRPr>
          </a:p>
        </p:txBody>
      </p:sp>
      <p:sp>
        <p:nvSpPr>
          <p:cNvPr id="15" name="Rechthoek 14">
            <a:extLst>
              <a:ext uri="{FF2B5EF4-FFF2-40B4-BE49-F238E27FC236}">
                <a16:creationId xmlns:a16="http://schemas.microsoft.com/office/drawing/2014/main" id="{8781CBD0-12A7-1A41-97FB-1C9E2B0B7B0B}"/>
              </a:ext>
            </a:extLst>
          </p:cNvPr>
          <p:cNvSpPr/>
          <p:nvPr/>
        </p:nvSpPr>
        <p:spPr>
          <a:xfrm>
            <a:off x="915689" y="2100502"/>
            <a:ext cx="121447" cy="12144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a:solidFill>
                <a:srgbClr val="FFC000"/>
              </a:solidFill>
            </a:endParaRPr>
          </a:p>
        </p:txBody>
      </p:sp>
      <p:sp>
        <p:nvSpPr>
          <p:cNvPr id="16" name="Rechthoek 15">
            <a:extLst>
              <a:ext uri="{FF2B5EF4-FFF2-40B4-BE49-F238E27FC236}">
                <a16:creationId xmlns:a16="http://schemas.microsoft.com/office/drawing/2014/main" id="{CB8CCB85-EED4-CD47-B695-7B133010C3AD}"/>
              </a:ext>
            </a:extLst>
          </p:cNvPr>
          <p:cNvSpPr/>
          <p:nvPr/>
        </p:nvSpPr>
        <p:spPr>
          <a:xfrm>
            <a:off x="917831" y="1388154"/>
            <a:ext cx="121447" cy="12144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a:solidFill>
                <a:srgbClr val="FFC000"/>
              </a:solidFill>
            </a:endParaRPr>
          </a:p>
        </p:txBody>
      </p:sp>
      <p:pic>
        <p:nvPicPr>
          <p:cNvPr id="20" name="Afbeelding 19">
            <a:extLst>
              <a:ext uri="{FF2B5EF4-FFF2-40B4-BE49-F238E27FC236}">
                <a16:creationId xmlns:a16="http://schemas.microsoft.com/office/drawing/2014/main" id="{E9961289-F4EA-3943-8B27-F488B3A478BA}"/>
              </a:ext>
            </a:extLst>
          </p:cNvPr>
          <p:cNvPicPr>
            <a:picLocks noChangeAspect="1"/>
          </p:cNvPicPr>
          <p:nvPr/>
        </p:nvPicPr>
        <p:blipFill>
          <a:blip r:embed="rId2"/>
          <a:stretch>
            <a:fillRect/>
          </a:stretch>
        </p:blipFill>
        <p:spPr>
          <a:xfrm>
            <a:off x="148828" y="4046836"/>
            <a:ext cx="2861661" cy="707831"/>
          </a:xfrm>
          <a:prstGeom prst="rect">
            <a:avLst/>
          </a:prstGeom>
        </p:spPr>
      </p:pic>
      <p:sp>
        <p:nvSpPr>
          <p:cNvPr id="22" name="Titel 1">
            <a:extLst>
              <a:ext uri="{FF2B5EF4-FFF2-40B4-BE49-F238E27FC236}">
                <a16:creationId xmlns:a16="http://schemas.microsoft.com/office/drawing/2014/main" id="{5EFCB6C7-70C1-3D4B-A77F-03D20CF53B39}"/>
              </a:ext>
            </a:extLst>
          </p:cNvPr>
          <p:cNvSpPr>
            <a:spLocks noGrp="1"/>
          </p:cNvSpPr>
          <p:nvPr>
            <p:ph type="ctrTitle"/>
          </p:nvPr>
        </p:nvSpPr>
        <p:spPr>
          <a:xfrm>
            <a:off x="1135856" y="365075"/>
            <a:ext cx="3974604" cy="778208"/>
          </a:xfrm>
        </p:spPr>
        <p:txBody>
          <a:bodyPr anchor="t">
            <a:normAutofit fontScale="90000"/>
          </a:bodyPr>
          <a:lstStyle/>
          <a:p>
            <a:pPr marR="0" algn="l" rtl="0" fontAlgn="t">
              <a:spcBef>
                <a:spcPts val="0"/>
              </a:spcBef>
              <a:spcAft>
                <a:spcPts val="0"/>
              </a:spcAft>
            </a:pPr>
            <a:r>
              <a:rPr lang="nl-NL" sz="1800" b="1" dirty="0">
                <a:solidFill>
                  <a:schemeClr val="accent5">
                    <a:lumMod val="75000"/>
                  </a:schemeClr>
                </a:solidFill>
                <a:latin typeface="Frutiger 65" pitchFamily="2" charset="0"/>
              </a:rPr>
              <a:t>Uitstroom</a:t>
            </a:r>
            <a:br>
              <a:rPr lang="nl-NL" sz="1800" b="0" i="0" u="none" strike="noStrike" dirty="0">
                <a:effectLst/>
                <a:latin typeface="Arial" panose="020B0604020202020204" pitchFamily="34" charset="0"/>
              </a:rPr>
            </a:br>
            <a:r>
              <a:rPr lang="nl-NL" sz="1800" b="1" i="0" u="none" strike="noStrike" dirty="0">
                <a:solidFill>
                  <a:srgbClr val="FFFFFF"/>
                </a:solidFill>
                <a:effectLst/>
                <a:latin typeface="Roboto" panose="02000000000000000000" pitchFamily="2" charset="0"/>
                <a:ea typeface="Roboto" panose="02000000000000000000" pitchFamily="2" charset="0"/>
              </a:rPr>
              <a:t>LWOO</a:t>
            </a:r>
            <a:br>
              <a:rPr lang="nl-NL" sz="1800" b="0" i="0" u="none" strike="noStrike" dirty="0">
                <a:effectLst/>
                <a:latin typeface="Arial" panose="020B0604020202020204" pitchFamily="34" charset="0"/>
              </a:rPr>
            </a:br>
            <a:r>
              <a:rPr lang="nl-NL" sz="1800" b="1" i="0" u="none" strike="noStrike" dirty="0">
                <a:solidFill>
                  <a:srgbClr val="FFFFFF"/>
                </a:solidFill>
                <a:effectLst/>
                <a:latin typeface="Roboto" panose="02000000000000000000" pitchFamily="2" charset="0"/>
                <a:ea typeface="Roboto" panose="02000000000000000000" pitchFamily="2" charset="0"/>
              </a:rPr>
              <a:t>PRO</a:t>
            </a:r>
            <a:br>
              <a:rPr lang="nl-NL" sz="1800" b="0" i="0" u="none" strike="noStrike" dirty="0">
                <a:effectLst/>
                <a:latin typeface="Arial" panose="020B0604020202020204" pitchFamily="34" charset="0"/>
              </a:rPr>
            </a:br>
            <a:br>
              <a:rPr lang="nl-NL" sz="1800" b="0" i="0" u="none" strike="noStrike" dirty="0">
                <a:effectLst/>
                <a:latin typeface="Arial" panose="020B0604020202020204" pitchFamily="34" charset="0"/>
              </a:rPr>
            </a:br>
            <a:r>
              <a:rPr lang="nl-NL" sz="1800" b="1" i="0" u="none" strike="noStrike" dirty="0">
                <a:solidFill>
                  <a:srgbClr val="FFFFFF"/>
                </a:solidFill>
                <a:effectLst/>
                <a:latin typeface="Roboto" panose="02000000000000000000" pitchFamily="2" charset="0"/>
                <a:ea typeface="Roboto" panose="02000000000000000000" pitchFamily="2" charset="0"/>
              </a:rPr>
              <a:t>LWOO</a:t>
            </a:r>
            <a:br>
              <a:rPr lang="nl-NL" sz="1800" b="0" i="0" u="none" strike="noStrike" dirty="0">
                <a:effectLst/>
                <a:latin typeface="Arial" panose="020B0604020202020204" pitchFamily="34" charset="0"/>
              </a:rPr>
            </a:br>
            <a:r>
              <a:rPr lang="nl-NL" sz="1800" b="1" i="0" u="none" strike="noStrike" dirty="0">
                <a:solidFill>
                  <a:srgbClr val="FFFFFF"/>
                </a:solidFill>
                <a:effectLst/>
                <a:latin typeface="Roboto" panose="02000000000000000000" pitchFamily="2" charset="0"/>
                <a:ea typeface="Roboto" panose="02000000000000000000" pitchFamily="2" charset="0"/>
              </a:rPr>
              <a:t>PRO</a:t>
            </a:r>
            <a:br>
              <a:rPr lang="nl-NL" sz="1800" b="0" i="0" u="none" strike="noStrike" dirty="0">
                <a:effectLst/>
                <a:latin typeface="Arial" panose="020B0604020202020204" pitchFamily="34" charset="0"/>
              </a:rPr>
            </a:br>
            <a:br>
              <a:rPr lang="nl-NL" sz="1800" b="1" dirty="0">
                <a:solidFill>
                  <a:srgbClr val="0070C0"/>
                </a:solidFill>
                <a:latin typeface="Frutiger 65" pitchFamily="2" charset="0"/>
              </a:rPr>
            </a:br>
            <a:r>
              <a:rPr lang="nl-NL" sz="1800" b="1" dirty="0">
                <a:latin typeface="Frutiger 65" pitchFamily="2" charset="0"/>
              </a:rPr>
              <a:t> </a:t>
            </a:r>
            <a:endParaRPr lang="nl-NL" sz="1800" b="1" dirty="0">
              <a:solidFill>
                <a:srgbClr val="FFC000"/>
              </a:solidFill>
              <a:latin typeface="Frutiger 65" pitchFamily="2" charset="0"/>
            </a:endParaRPr>
          </a:p>
        </p:txBody>
      </p:sp>
      <p:sp>
        <p:nvSpPr>
          <p:cNvPr id="23" name="Rechthoek 22">
            <a:extLst>
              <a:ext uri="{FF2B5EF4-FFF2-40B4-BE49-F238E27FC236}">
                <a16:creationId xmlns:a16="http://schemas.microsoft.com/office/drawing/2014/main" id="{7A52CD84-911C-3943-8FFB-DD0FCFD7C001}"/>
              </a:ext>
            </a:extLst>
          </p:cNvPr>
          <p:cNvSpPr/>
          <p:nvPr/>
        </p:nvSpPr>
        <p:spPr>
          <a:xfrm>
            <a:off x="875297" y="461519"/>
            <a:ext cx="174831" cy="17483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a:solidFill>
                <a:srgbClr val="FFC000"/>
              </a:solidFill>
            </a:endParaRPr>
          </a:p>
        </p:txBody>
      </p:sp>
      <p:sp>
        <p:nvSpPr>
          <p:cNvPr id="8" name="Rechthoek 7">
            <a:extLst>
              <a:ext uri="{FF2B5EF4-FFF2-40B4-BE49-F238E27FC236}">
                <a16:creationId xmlns:a16="http://schemas.microsoft.com/office/drawing/2014/main" id="{C7E36C00-D257-7563-866A-C285C4F6643D}"/>
              </a:ext>
            </a:extLst>
          </p:cNvPr>
          <p:cNvSpPr/>
          <p:nvPr/>
        </p:nvSpPr>
        <p:spPr>
          <a:xfrm>
            <a:off x="915688" y="2428727"/>
            <a:ext cx="121447" cy="12144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a:solidFill>
                <a:srgbClr val="FFC000"/>
              </a:solidFill>
            </a:endParaRPr>
          </a:p>
        </p:txBody>
      </p:sp>
      <p:sp>
        <p:nvSpPr>
          <p:cNvPr id="5" name="Rechthoek 4">
            <a:extLst>
              <a:ext uri="{FF2B5EF4-FFF2-40B4-BE49-F238E27FC236}">
                <a16:creationId xmlns:a16="http://schemas.microsoft.com/office/drawing/2014/main" id="{8AB8CBC8-4992-DA7B-FA99-AD2FB5A8F3EE}"/>
              </a:ext>
            </a:extLst>
          </p:cNvPr>
          <p:cNvSpPr/>
          <p:nvPr/>
        </p:nvSpPr>
        <p:spPr>
          <a:xfrm>
            <a:off x="917831" y="2747265"/>
            <a:ext cx="121447" cy="12144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a:solidFill>
                <a:srgbClr val="FFC000"/>
              </a:solidFill>
            </a:endParaRPr>
          </a:p>
        </p:txBody>
      </p:sp>
      <p:sp>
        <p:nvSpPr>
          <p:cNvPr id="11" name="Tekstvak 10">
            <a:extLst>
              <a:ext uri="{FF2B5EF4-FFF2-40B4-BE49-F238E27FC236}">
                <a16:creationId xmlns:a16="http://schemas.microsoft.com/office/drawing/2014/main" id="{09FC3297-FC02-54BE-74D3-97DDF2A22560}"/>
              </a:ext>
            </a:extLst>
          </p:cNvPr>
          <p:cNvSpPr txBox="1"/>
          <p:nvPr/>
        </p:nvSpPr>
        <p:spPr>
          <a:xfrm>
            <a:off x="6580909" y="3448228"/>
            <a:ext cx="184731" cy="307777"/>
          </a:xfrm>
          <a:prstGeom prst="rect">
            <a:avLst/>
          </a:prstGeom>
          <a:noFill/>
        </p:spPr>
        <p:txBody>
          <a:bodyPr wrap="none" rtlCol="0">
            <a:spAutoFit/>
          </a:bodyPr>
          <a:lstStyle/>
          <a:p>
            <a:endParaRPr lang="nl-NL" dirty="0"/>
          </a:p>
        </p:txBody>
      </p:sp>
      <p:sp>
        <p:nvSpPr>
          <p:cNvPr id="13" name="Tekstvak 12">
            <a:extLst>
              <a:ext uri="{FF2B5EF4-FFF2-40B4-BE49-F238E27FC236}">
                <a16:creationId xmlns:a16="http://schemas.microsoft.com/office/drawing/2014/main" id="{CE441FEC-D229-2C41-95A8-BE523580E1F7}"/>
              </a:ext>
            </a:extLst>
          </p:cNvPr>
          <p:cNvSpPr txBox="1"/>
          <p:nvPr/>
        </p:nvSpPr>
        <p:spPr>
          <a:xfrm>
            <a:off x="6765640" y="3347198"/>
            <a:ext cx="1159292" cy="215444"/>
          </a:xfrm>
          <a:prstGeom prst="rect">
            <a:avLst/>
          </a:prstGeom>
          <a:noFill/>
        </p:spPr>
        <p:txBody>
          <a:bodyPr wrap="none" rtlCol="0">
            <a:spAutoFit/>
          </a:bodyPr>
          <a:lstStyle/>
          <a:p>
            <a:r>
              <a:rPr lang="nl-NL" sz="800" dirty="0">
                <a:solidFill>
                  <a:schemeClr val="bg1"/>
                </a:solidFill>
              </a:rPr>
              <a:t>Met of zonder LWOO</a:t>
            </a:r>
          </a:p>
        </p:txBody>
      </p:sp>
      <p:graphicFrame>
        <p:nvGraphicFramePr>
          <p:cNvPr id="2" name="Tabel 1">
            <a:extLst>
              <a:ext uri="{FF2B5EF4-FFF2-40B4-BE49-F238E27FC236}">
                <a16:creationId xmlns:a16="http://schemas.microsoft.com/office/drawing/2014/main" id="{F9025148-0227-A9EC-3830-8C53DE7860CB}"/>
              </a:ext>
            </a:extLst>
          </p:cNvPr>
          <p:cNvGraphicFramePr>
            <a:graphicFrameLocks noGrp="1"/>
          </p:cNvGraphicFramePr>
          <p:nvPr>
            <p:extLst>
              <p:ext uri="{D42A27DB-BD31-4B8C-83A1-F6EECF244321}">
                <p14:modId xmlns:p14="http://schemas.microsoft.com/office/powerpoint/2010/main" val="1610375608"/>
              </p:ext>
            </p:extLst>
          </p:nvPr>
        </p:nvGraphicFramePr>
        <p:xfrm>
          <a:off x="875297" y="1166084"/>
          <a:ext cx="7920473" cy="2179790"/>
        </p:xfrm>
        <a:graphic>
          <a:graphicData uri="http://schemas.openxmlformats.org/drawingml/2006/table">
            <a:tbl>
              <a:tblPr firstRow="1" bandRow="1">
                <a:tableStyleId>{5C22544A-7EE6-4342-B048-85BDC9FD1C3A}</a:tableStyleId>
              </a:tblPr>
              <a:tblGrid>
                <a:gridCol w="1773177">
                  <a:extLst>
                    <a:ext uri="{9D8B030D-6E8A-4147-A177-3AD203B41FA5}">
                      <a16:colId xmlns:a16="http://schemas.microsoft.com/office/drawing/2014/main" val="2316199346"/>
                    </a:ext>
                  </a:extLst>
                </a:gridCol>
                <a:gridCol w="2709418">
                  <a:extLst>
                    <a:ext uri="{9D8B030D-6E8A-4147-A177-3AD203B41FA5}">
                      <a16:colId xmlns:a16="http://schemas.microsoft.com/office/drawing/2014/main" val="70168492"/>
                    </a:ext>
                  </a:extLst>
                </a:gridCol>
                <a:gridCol w="3437878">
                  <a:extLst>
                    <a:ext uri="{9D8B030D-6E8A-4147-A177-3AD203B41FA5}">
                      <a16:colId xmlns:a16="http://schemas.microsoft.com/office/drawing/2014/main" val="3622976800"/>
                    </a:ext>
                  </a:extLst>
                </a:gridCol>
              </a:tblGrid>
              <a:tr h="345597">
                <a:tc>
                  <a:txBody>
                    <a:bodyPr/>
                    <a:lstStyle/>
                    <a:p>
                      <a:pPr lvl="0">
                        <a:buNone/>
                      </a:pPr>
                      <a:endParaRPr lang="nl-NL" sz="1050">
                        <a:latin typeface="Roboto" panose="02000000000000000000" pitchFamily="2" charset="0"/>
                        <a:ea typeface="Roboto" panose="02000000000000000000" pitchFamily="2" charset="0"/>
                      </a:endParaRPr>
                    </a:p>
                  </a:txBody>
                  <a:tcPr>
                    <a:solidFill>
                      <a:schemeClr val="tx1"/>
                    </a:solidFill>
                  </a:tcPr>
                </a:tc>
                <a:tc>
                  <a:txBody>
                    <a:bodyPr/>
                    <a:lstStyle/>
                    <a:p>
                      <a:r>
                        <a:rPr lang="nl-NL" sz="1050">
                          <a:latin typeface="Roboto" panose="02000000000000000000" pitchFamily="2" charset="0"/>
                          <a:ea typeface="Roboto" panose="02000000000000000000" pitchFamily="2" charset="0"/>
                        </a:rPr>
                        <a:t>VMBO LWOO</a:t>
                      </a:r>
                    </a:p>
                  </a:txBody>
                  <a:tcPr>
                    <a:solidFill>
                      <a:schemeClr val="tx1"/>
                    </a:solidFill>
                  </a:tcPr>
                </a:tc>
                <a:tc>
                  <a:txBody>
                    <a:bodyPr/>
                    <a:lstStyle/>
                    <a:p>
                      <a:r>
                        <a:rPr lang="nl-NL" sz="1050">
                          <a:latin typeface="Roboto" panose="02000000000000000000" pitchFamily="2" charset="0"/>
                          <a:ea typeface="Roboto" panose="02000000000000000000" pitchFamily="2" charset="0"/>
                        </a:rPr>
                        <a:t>Praktijkonderwijs</a:t>
                      </a:r>
                    </a:p>
                  </a:txBody>
                  <a:tcPr>
                    <a:solidFill>
                      <a:schemeClr val="tx1"/>
                    </a:solidFill>
                  </a:tcPr>
                </a:tc>
                <a:extLst>
                  <a:ext uri="{0D108BD9-81ED-4DB2-BD59-A6C34878D82A}">
                    <a16:rowId xmlns:a16="http://schemas.microsoft.com/office/drawing/2014/main" val="890958655"/>
                  </a:ext>
                </a:extLst>
              </a:tr>
              <a:tr h="345596">
                <a:tc>
                  <a:txBody>
                    <a:bodyPr/>
                    <a:lstStyle/>
                    <a:p>
                      <a:pPr lvl="0">
                        <a:buNone/>
                      </a:pPr>
                      <a:r>
                        <a:rPr lang="nl-NL" sz="1050">
                          <a:solidFill>
                            <a:schemeClr val="bg2"/>
                          </a:solidFill>
                          <a:latin typeface="Roboto" panose="02000000000000000000" pitchFamily="2" charset="0"/>
                          <a:ea typeface="Roboto" panose="02000000000000000000" pitchFamily="2" charset="0"/>
                        </a:rPr>
                        <a:t>Duur</a:t>
                      </a:r>
                    </a:p>
                  </a:txBody>
                  <a:tcPr/>
                </a:tc>
                <a:tc>
                  <a:txBody>
                    <a:bodyPr/>
                    <a:lstStyle/>
                    <a:p>
                      <a:pPr lvl="0">
                        <a:buNone/>
                      </a:pPr>
                      <a:r>
                        <a:rPr lang="nl-NL" sz="1050" b="0" i="0" u="none" strike="noStrike" noProof="0">
                          <a:solidFill>
                            <a:schemeClr val="bg2"/>
                          </a:solidFill>
                          <a:latin typeface="Roboto" panose="02000000000000000000" pitchFamily="2" charset="0"/>
                          <a:ea typeface="Roboto" panose="02000000000000000000" pitchFamily="2" charset="0"/>
                        </a:rPr>
                        <a:t>4 jaar</a:t>
                      </a:r>
                      <a:endParaRPr lang="nl-NL" sz="1050">
                        <a:solidFill>
                          <a:schemeClr val="bg2"/>
                        </a:solidFill>
                        <a:latin typeface="Roboto" panose="02000000000000000000" pitchFamily="2" charset="0"/>
                        <a:ea typeface="Roboto" panose="02000000000000000000" pitchFamily="2" charset="0"/>
                      </a:endParaRPr>
                    </a:p>
                  </a:txBody>
                  <a:tcPr/>
                </a:tc>
                <a:tc>
                  <a:txBody>
                    <a:bodyPr/>
                    <a:lstStyle/>
                    <a:p>
                      <a:pPr lvl="0">
                        <a:buNone/>
                      </a:pPr>
                      <a:r>
                        <a:rPr lang="nl-NL" sz="1050" b="0" i="0" u="none" strike="noStrike" noProof="0">
                          <a:solidFill>
                            <a:schemeClr val="bg2"/>
                          </a:solidFill>
                          <a:latin typeface="Roboto" panose="02000000000000000000" pitchFamily="2" charset="0"/>
                          <a:ea typeface="Roboto" panose="02000000000000000000" pitchFamily="2" charset="0"/>
                        </a:rPr>
                        <a:t>5 jaar</a:t>
                      </a:r>
                      <a:endParaRPr lang="nl-NL" sz="1050">
                        <a:solidFill>
                          <a:schemeClr val="bg2"/>
                        </a:solidFill>
                        <a:latin typeface="Roboto" panose="02000000000000000000" pitchFamily="2" charset="0"/>
                        <a:ea typeface="Roboto" panose="02000000000000000000" pitchFamily="2" charset="0"/>
                      </a:endParaRPr>
                    </a:p>
                  </a:txBody>
                  <a:tcPr/>
                </a:tc>
                <a:extLst>
                  <a:ext uri="{0D108BD9-81ED-4DB2-BD59-A6C34878D82A}">
                    <a16:rowId xmlns:a16="http://schemas.microsoft.com/office/drawing/2014/main" val="607992749"/>
                  </a:ext>
                </a:extLst>
              </a:tr>
              <a:tr h="345597">
                <a:tc>
                  <a:txBody>
                    <a:bodyPr/>
                    <a:lstStyle/>
                    <a:p>
                      <a:pPr lvl="0">
                        <a:buNone/>
                      </a:pPr>
                      <a:r>
                        <a:rPr lang="nl-NL" sz="1050">
                          <a:solidFill>
                            <a:schemeClr val="bg2"/>
                          </a:solidFill>
                          <a:latin typeface="Roboto" panose="02000000000000000000" pitchFamily="2" charset="0"/>
                          <a:ea typeface="Roboto" panose="02000000000000000000" pitchFamily="2" charset="0"/>
                        </a:rPr>
                        <a:t>Uitstroomperspectief</a:t>
                      </a:r>
                    </a:p>
                  </a:txBody>
                  <a:tcPr/>
                </a:tc>
                <a:tc>
                  <a:txBody>
                    <a:bodyPr/>
                    <a:lstStyle/>
                    <a:p>
                      <a:r>
                        <a:rPr lang="nl-NL" sz="1050">
                          <a:solidFill>
                            <a:schemeClr val="bg2"/>
                          </a:solidFill>
                          <a:latin typeface="Roboto" panose="02000000000000000000" pitchFamily="2" charset="0"/>
                          <a:ea typeface="Roboto" panose="02000000000000000000" pitchFamily="2" charset="0"/>
                        </a:rPr>
                        <a:t>Doorleren </a:t>
                      </a:r>
                      <a:r>
                        <a:rPr lang="nl-NL" sz="1050" b="0" i="0" u="none" strike="noStrike" cap="none">
                          <a:solidFill>
                            <a:schemeClr val="bg2"/>
                          </a:solidFill>
                          <a:effectLst/>
                          <a:latin typeface="Roboto" panose="02000000000000000000" pitchFamily="2" charset="0"/>
                          <a:ea typeface="Roboto" panose="02000000000000000000" pitchFamily="2" charset="0"/>
                          <a:cs typeface="+mn-cs"/>
                          <a:sym typeface="Arial"/>
                        </a:rPr>
                        <a:t>op MBO​</a:t>
                      </a:r>
                      <a:endParaRPr lang="nl-NL" sz="1050">
                        <a:solidFill>
                          <a:schemeClr val="bg2"/>
                        </a:solidFill>
                        <a:latin typeface="Roboto" panose="02000000000000000000" pitchFamily="2" charset="0"/>
                        <a:ea typeface="Roboto" panose="02000000000000000000" pitchFamily="2" charset="0"/>
                      </a:endParaRPr>
                    </a:p>
                  </a:txBody>
                  <a:tcPr/>
                </a:tc>
                <a:tc>
                  <a:txBody>
                    <a:bodyPr/>
                    <a:lstStyle/>
                    <a:p>
                      <a:r>
                        <a:rPr lang="nl-NL" sz="1050">
                          <a:solidFill>
                            <a:schemeClr val="bg2"/>
                          </a:solidFill>
                          <a:latin typeface="Roboto" panose="02000000000000000000" pitchFamily="2" charset="0"/>
                          <a:ea typeface="Roboto" panose="02000000000000000000" pitchFamily="2" charset="0"/>
                        </a:rPr>
                        <a:t>Werken of Werken én Leren</a:t>
                      </a:r>
                    </a:p>
                  </a:txBody>
                  <a:tcPr/>
                </a:tc>
                <a:extLst>
                  <a:ext uri="{0D108BD9-81ED-4DB2-BD59-A6C34878D82A}">
                    <a16:rowId xmlns:a16="http://schemas.microsoft.com/office/drawing/2014/main" val="3350284217"/>
                  </a:ext>
                </a:extLst>
              </a:tr>
              <a:tr h="532598">
                <a:tc>
                  <a:txBody>
                    <a:bodyPr/>
                    <a:lstStyle/>
                    <a:p>
                      <a:pPr lvl="0">
                        <a:buNone/>
                      </a:pPr>
                      <a:r>
                        <a:rPr lang="nl-NL" sz="1050">
                          <a:solidFill>
                            <a:schemeClr val="bg2"/>
                          </a:solidFill>
                          <a:latin typeface="Roboto" panose="02000000000000000000" pitchFamily="2" charset="0"/>
                          <a:ea typeface="Roboto" panose="02000000000000000000" pitchFamily="2" charset="0"/>
                        </a:rPr>
                        <a:t>Diploma</a:t>
                      </a:r>
                    </a:p>
                  </a:txBody>
                  <a:tcPr/>
                </a:tc>
                <a:tc>
                  <a:txBody>
                    <a:bodyPr/>
                    <a:lstStyle/>
                    <a:p>
                      <a:r>
                        <a:rPr lang="nl-NL" sz="1050" b="0" i="0" u="none" strike="noStrike" cap="none">
                          <a:solidFill>
                            <a:schemeClr val="bg2"/>
                          </a:solidFill>
                          <a:effectLst/>
                          <a:latin typeface="Roboto" panose="02000000000000000000" pitchFamily="2" charset="0"/>
                          <a:ea typeface="Roboto" panose="02000000000000000000" pitchFamily="2" charset="0"/>
                          <a:cs typeface="+mn-cs"/>
                          <a:sym typeface="Arial"/>
                        </a:rPr>
                        <a:t>Diploma VMBO-Basis</a:t>
                      </a:r>
                    </a:p>
                    <a:p>
                      <a:r>
                        <a:rPr lang="nl-NL" sz="1050" b="0" i="0" u="none" strike="noStrike" cap="none">
                          <a:solidFill>
                            <a:schemeClr val="bg2"/>
                          </a:solidFill>
                          <a:effectLst/>
                          <a:latin typeface="Roboto" panose="02000000000000000000" pitchFamily="2" charset="0"/>
                          <a:ea typeface="Roboto" panose="02000000000000000000" pitchFamily="2" charset="0"/>
                          <a:cs typeface="+mn-cs"/>
                          <a:sym typeface="Arial"/>
                        </a:rPr>
                        <a:t>Diploma VMBO-Kader</a:t>
                      </a:r>
                    </a:p>
                    <a:p>
                      <a:r>
                        <a:rPr lang="nl-NL" sz="1050" b="0" i="0" u="none" strike="noStrike" cap="none">
                          <a:solidFill>
                            <a:schemeClr val="bg2"/>
                          </a:solidFill>
                          <a:effectLst/>
                          <a:latin typeface="Roboto" panose="02000000000000000000" pitchFamily="2" charset="0"/>
                          <a:ea typeface="Roboto" panose="02000000000000000000" pitchFamily="2" charset="0"/>
                          <a:cs typeface="+mn-cs"/>
                          <a:sym typeface="Arial"/>
                        </a:rPr>
                        <a:t>Diploma VMBO GL of TL</a:t>
                      </a:r>
                      <a:r>
                        <a:rPr lang="nl-NL" sz="1050" b="0" i="0" u="none" strike="noStrike" cap="none">
                          <a:solidFill>
                            <a:schemeClr val="bg2"/>
                          </a:solidFill>
                          <a:effectLst/>
                          <a:latin typeface="Roboto" panose="02000000000000000000" pitchFamily="2" charset="0"/>
                          <a:ea typeface="Roboto" panose="02000000000000000000" pitchFamily="2" charset="0"/>
                          <a:cs typeface="+mn-cs"/>
                        </a:rPr>
                        <a:t> </a:t>
                      </a:r>
                      <a:endParaRPr lang="nl-NL" sz="1050">
                        <a:solidFill>
                          <a:schemeClr val="bg2"/>
                        </a:solidFill>
                        <a:latin typeface="Roboto" panose="02000000000000000000" pitchFamily="2" charset="0"/>
                        <a:ea typeface="Roboto" panose="02000000000000000000" pitchFamily="2" charset="0"/>
                      </a:endParaRPr>
                    </a:p>
                  </a:txBody>
                  <a:tcPr/>
                </a:tc>
                <a:tc>
                  <a:txBody>
                    <a:bodyPr/>
                    <a:lstStyle/>
                    <a:p>
                      <a:r>
                        <a:rPr lang="nl-NL" sz="1050">
                          <a:solidFill>
                            <a:schemeClr val="bg2"/>
                          </a:solidFill>
                          <a:latin typeface="Roboto" panose="02000000000000000000" pitchFamily="2" charset="0"/>
                          <a:ea typeface="Roboto" panose="02000000000000000000" pitchFamily="2" charset="0"/>
                        </a:rPr>
                        <a:t>Diploma Praktijkonderwijs en Branchecertificaten </a:t>
                      </a:r>
                      <a:r>
                        <a:rPr lang="nl-NL" sz="1050" b="0" i="0" u="none" strike="noStrike" noProof="0" err="1">
                          <a:solidFill>
                            <a:schemeClr val="bg2"/>
                          </a:solidFill>
                          <a:latin typeface="Roboto" panose="02000000000000000000" pitchFamily="2" charset="0"/>
                          <a:ea typeface="Roboto" panose="02000000000000000000" pitchFamily="2" charset="0"/>
                        </a:rPr>
                        <a:t>òf</a:t>
                      </a:r>
                      <a:r>
                        <a:rPr lang="nl-NL" sz="1050" b="0" i="0" u="none" strike="noStrike" noProof="0">
                          <a:solidFill>
                            <a:schemeClr val="bg2"/>
                          </a:solidFill>
                          <a:latin typeface="Roboto" panose="02000000000000000000" pitchFamily="2" charset="0"/>
                          <a:ea typeface="Roboto" panose="02000000000000000000" pitchFamily="2" charset="0"/>
                        </a:rPr>
                        <a:t> Entreediploma (is een MBO 1 opleiding)</a:t>
                      </a:r>
                      <a:endParaRPr lang="nl-NL" sz="1050">
                        <a:solidFill>
                          <a:schemeClr val="bg2"/>
                        </a:solidFill>
                        <a:latin typeface="Roboto" panose="02000000000000000000" pitchFamily="2" charset="0"/>
                        <a:ea typeface="Roboto" panose="02000000000000000000" pitchFamily="2" charset="0"/>
                      </a:endParaRPr>
                    </a:p>
                  </a:txBody>
                  <a:tcPr/>
                </a:tc>
                <a:extLst>
                  <a:ext uri="{0D108BD9-81ED-4DB2-BD59-A6C34878D82A}">
                    <a16:rowId xmlns:a16="http://schemas.microsoft.com/office/drawing/2014/main" val="1697504982"/>
                  </a:ext>
                </a:extLst>
              </a:tr>
              <a:tr h="532598">
                <a:tc>
                  <a:txBody>
                    <a:bodyPr/>
                    <a:lstStyle/>
                    <a:p>
                      <a:pPr lvl="0">
                        <a:buNone/>
                      </a:pPr>
                      <a:r>
                        <a:rPr lang="nl-NL" sz="1050" dirty="0">
                          <a:solidFill>
                            <a:schemeClr val="bg2"/>
                          </a:solidFill>
                          <a:latin typeface="Roboto" panose="02000000000000000000" pitchFamily="2" charset="0"/>
                          <a:ea typeface="Roboto" panose="02000000000000000000" pitchFamily="2" charset="0"/>
                        </a:rPr>
                        <a:t>MBO</a:t>
                      </a:r>
                    </a:p>
                  </a:txBody>
                  <a:tcPr/>
                </a:tc>
                <a:tc>
                  <a:txBody>
                    <a:bodyPr/>
                    <a:lstStyle/>
                    <a:p>
                      <a:pPr rtl="0" fontAlgn="base"/>
                      <a:r>
                        <a:rPr lang="nl-NL" sz="1050" b="0" i="0" u="none" strike="noStrike" cap="none">
                          <a:solidFill>
                            <a:schemeClr val="bg2"/>
                          </a:solidFill>
                          <a:effectLst/>
                          <a:latin typeface="Roboto" panose="02000000000000000000" pitchFamily="2" charset="0"/>
                          <a:ea typeface="Roboto" panose="02000000000000000000" pitchFamily="2" charset="0"/>
                          <a:cs typeface="+mn-cs"/>
                          <a:sym typeface="Arial"/>
                        </a:rPr>
                        <a:t>Opleiding MBO 2 niveau Basis</a:t>
                      </a:r>
                      <a:r>
                        <a:rPr lang="en-US" sz="1050" b="0" i="0" u="none" strike="noStrike" cap="none">
                          <a:solidFill>
                            <a:schemeClr val="bg2"/>
                          </a:solidFill>
                          <a:effectLst/>
                          <a:latin typeface="Roboto" panose="02000000000000000000" pitchFamily="2" charset="0"/>
                          <a:ea typeface="Roboto" panose="02000000000000000000" pitchFamily="2" charset="0"/>
                          <a:cs typeface="+mn-cs"/>
                          <a:sym typeface="Arial"/>
                        </a:rPr>
                        <a:t>​</a:t>
                      </a:r>
                    </a:p>
                    <a:p>
                      <a:pPr rtl="0" fontAlgn="base"/>
                      <a:r>
                        <a:rPr lang="en-US" sz="1050" b="0" i="0" u="none" strike="noStrike" cap="none" err="1">
                          <a:solidFill>
                            <a:schemeClr val="bg2"/>
                          </a:solidFill>
                          <a:effectLst/>
                          <a:latin typeface="Roboto" panose="02000000000000000000" pitchFamily="2" charset="0"/>
                          <a:ea typeface="Roboto" panose="02000000000000000000" pitchFamily="2" charset="0"/>
                          <a:cs typeface="+mn-cs"/>
                          <a:sym typeface="Arial"/>
                        </a:rPr>
                        <a:t>Opleiding</a:t>
                      </a:r>
                      <a:r>
                        <a:rPr lang="en-US" sz="1050" b="0" i="0" u="none" strike="noStrike" cap="none">
                          <a:solidFill>
                            <a:schemeClr val="bg2"/>
                          </a:solidFill>
                          <a:effectLst/>
                          <a:latin typeface="Roboto" panose="02000000000000000000" pitchFamily="2" charset="0"/>
                          <a:ea typeface="Roboto" panose="02000000000000000000" pitchFamily="2" charset="0"/>
                          <a:cs typeface="+mn-cs"/>
                          <a:sym typeface="Arial"/>
                        </a:rPr>
                        <a:t> MBO 3 </a:t>
                      </a:r>
                      <a:r>
                        <a:rPr lang="en-US" sz="1050" b="0" i="0" u="none" strike="noStrike" cap="none" err="1">
                          <a:solidFill>
                            <a:schemeClr val="bg2"/>
                          </a:solidFill>
                          <a:effectLst/>
                          <a:latin typeface="Roboto" panose="02000000000000000000" pitchFamily="2" charset="0"/>
                          <a:ea typeface="Roboto" panose="02000000000000000000" pitchFamily="2" charset="0"/>
                          <a:cs typeface="+mn-cs"/>
                          <a:sym typeface="Arial"/>
                        </a:rPr>
                        <a:t>niveau</a:t>
                      </a:r>
                      <a:r>
                        <a:rPr lang="en-US" sz="1050" b="0" i="0" u="none" strike="noStrike" cap="none">
                          <a:solidFill>
                            <a:schemeClr val="bg2"/>
                          </a:solidFill>
                          <a:effectLst/>
                          <a:latin typeface="Roboto" panose="02000000000000000000" pitchFamily="2" charset="0"/>
                          <a:ea typeface="Roboto" panose="02000000000000000000" pitchFamily="2" charset="0"/>
                          <a:cs typeface="+mn-cs"/>
                          <a:sym typeface="Arial"/>
                        </a:rPr>
                        <a:t> Kader</a:t>
                      </a:r>
                      <a:r>
                        <a:rPr lang="nl-NL" sz="1050" b="0" i="0" u="none" strike="noStrike" cap="none">
                          <a:solidFill>
                            <a:schemeClr val="bg2"/>
                          </a:solidFill>
                          <a:effectLst/>
                          <a:latin typeface="Roboto" panose="02000000000000000000" pitchFamily="2" charset="0"/>
                          <a:ea typeface="Roboto" panose="02000000000000000000" pitchFamily="2" charset="0"/>
                          <a:cs typeface="+mn-cs"/>
                          <a:sym typeface="Arial"/>
                        </a:rPr>
                        <a:t>​</a:t>
                      </a:r>
                    </a:p>
                    <a:p>
                      <a:pPr rtl="0" fontAlgn="base"/>
                      <a:r>
                        <a:rPr lang="nl-NL" sz="1050" b="0" i="0" u="none" strike="noStrike" cap="none">
                          <a:solidFill>
                            <a:schemeClr val="bg2"/>
                          </a:solidFill>
                          <a:effectLst/>
                          <a:latin typeface="Roboto" panose="02000000000000000000" pitchFamily="2" charset="0"/>
                          <a:ea typeface="Roboto" panose="02000000000000000000" pitchFamily="2" charset="0"/>
                          <a:cs typeface="+mn-cs"/>
                          <a:sym typeface="Arial"/>
                        </a:rPr>
                        <a:t>Opleiding MBO 4 niveau Kader / GL / TL</a:t>
                      </a:r>
                      <a:endParaRPr lang="nl-NL" sz="1050">
                        <a:solidFill>
                          <a:schemeClr val="bg2"/>
                        </a:solidFill>
                        <a:latin typeface="Roboto" panose="02000000000000000000" pitchFamily="2" charset="0"/>
                        <a:ea typeface="Roboto" panose="02000000000000000000" pitchFamily="2" charset="0"/>
                      </a:endParaRPr>
                    </a:p>
                  </a:txBody>
                  <a:tcPr/>
                </a:tc>
                <a:tc>
                  <a:txBody>
                    <a:bodyPr/>
                    <a:lstStyle/>
                    <a:p>
                      <a:r>
                        <a:rPr lang="nl-NL" sz="1050" dirty="0">
                          <a:solidFill>
                            <a:schemeClr val="bg2"/>
                          </a:solidFill>
                          <a:latin typeface="Roboto" panose="02000000000000000000" pitchFamily="2" charset="0"/>
                          <a:ea typeface="Roboto" panose="02000000000000000000" pitchFamily="2" charset="0"/>
                        </a:rPr>
                        <a:t>MBO 1 niveau andere richting of </a:t>
                      </a:r>
                      <a:endParaRPr lang="nl-NL" sz="1050" dirty="0">
                        <a:latin typeface="Roboto" panose="02000000000000000000" pitchFamily="2" charset="0"/>
                        <a:ea typeface="Roboto" panose="02000000000000000000" pitchFamily="2" charset="0"/>
                      </a:endParaRPr>
                    </a:p>
                    <a:p>
                      <a:pPr lvl="0">
                        <a:buNone/>
                      </a:pPr>
                      <a:r>
                        <a:rPr lang="nl-NL" sz="1050" dirty="0">
                          <a:solidFill>
                            <a:schemeClr val="bg2"/>
                          </a:solidFill>
                          <a:latin typeface="Roboto" panose="02000000000000000000" pitchFamily="2" charset="0"/>
                          <a:ea typeface="Roboto" panose="02000000000000000000" pitchFamily="2" charset="0"/>
                        </a:rPr>
                        <a:t>soms MBO 2</a:t>
                      </a:r>
                    </a:p>
                    <a:p>
                      <a:pPr lvl="0">
                        <a:buNone/>
                      </a:pPr>
                      <a:r>
                        <a:rPr lang="nl-NL" sz="1050" b="0" i="0" u="none" strike="noStrike" noProof="0" dirty="0">
                          <a:solidFill>
                            <a:schemeClr val="bg2"/>
                          </a:solidFill>
                          <a:latin typeface="Roboto" panose="02000000000000000000" pitchFamily="2" charset="0"/>
                          <a:ea typeface="Roboto" panose="02000000000000000000" pitchFamily="2" charset="0"/>
                        </a:rPr>
                        <a:t>vaak als BBL (werken en leren) </a:t>
                      </a:r>
                      <a:endParaRPr lang="nl-NL" sz="1050" dirty="0">
                        <a:solidFill>
                          <a:schemeClr val="bg2"/>
                        </a:solidFill>
                        <a:latin typeface="Roboto" panose="02000000000000000000" pitchFamily="2" charset="0"/>
                        <a:ea typeface="Roboto" panose="02000000000000000000" pitchFamily="2" charset="0"/>
                      </a:endParaRPr>
                    </a:p>
                  </a:txBody>
                  <a:tcPr/>
                </a:tc>
                <a:extLst>
                  <a:ext uri="{0D108BD9-81ED-4DB2-BD59-A6C34878D82A}">
                    <a16:rowId xmlns:a16="http://schemas.microsoft.com/office/drawing/2014/main" val="4213090332"/>
                  </a:ext>
                </a:extLst>
              </a:tr>
            </a:tbl>
          </a:graphicData>
        </a:graphic>
      </p:graphicFrame>
    </p:spTree>
    <p:extLst>
      <p:ext uri="{BB962C8B-B14F-4D97-AF65-F5344CB8AC3E}">
        <p14:creationId xmlns:p14="http://schemas.microsoft.com/office/powerpoint/2010/main" val="96281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CDD9DE67-AF24-7546-AF02-E6B9731C5D23}"/>
              </a:ext>
            </a:extLst>
          </p:cNvPr>
          <p:cNvSpPr>
            <a:spLocks noGrp="1"/>
          </p:cNvSpPr>
          <p:nvPr>
            <p:ph type="subTitle" idx="1"/>
          </p:nvPr>
        </p:nvSpPr>
        <p:spPr>
          <a:xfrm>
            <a:off x="1135857" y="1499173"/>
            <a:ext cx="5119470" cy="2241553"/>
          </a:xfrm>
        </p:spPr>
        <p:txBody>
          <a:bodyPr>
            <a:normAutofit fontScale="92500"/>
          </a:bodyPr>
          <a:lstStyle/>
          <a:p>
            <a:pPr marL="0" indent="0">
              <a:buNone/>
            </a:pPr>
            <a:r>
              <a:rPr lang="nl" sz="1200" dirty="0">
                <a:solidFill>
                  <a:schemeClr val="bg2"/>
                </a:solidFill>
              </a:rPr>
              <a:t>Elk jaar zijn er leerlingen bij wie twijfel is over het te geven advies:</a:t>
            </a:r>
            <a:endParaRPr lang="nl-NL" sz="1200" dirty="0">
              <a:solidFill>
                <a:schemeClr val="bg2"/>
              </a:solidFill>
            </a:endParaRPr>
          </a:p>
          <a:p>
            <a:pPr marL="0" indent="0">
              <a:lnSpc>
                <a:spcPct val="114999"/>
              </a:lnSpc>
              <a:buNone/>
            </a:pPr>
            <a:r>
              <a:rPr lang="nl" sz="1200" dirty="0">
                <a:solidFill>
                  <a:schemeClr val="bg2"/>
                </a:solidFill>
              </a:rPr>
              <a:t>PRO of LWOO</a:t>
            </a:r>
          </a:p>
          <a:p>
            <a:pPr marL="0" indent="0">
              <a:lnSpc>
                <a:spcPct val="114999"/>
              </a:lnSpc>
              <a:buNone/>
            </a:pPr>
            <a:endParaRPr lang="nl" sz="1200" dirty="0">
              <a:solidFill>
                <a:schemeClr val="bg2"/>
              </a:solidFill>
            </a:endParaRPr>
          </a:p>
          <a:p>
            <a:pPr marL="0" indent="0">
              <a:lnSpc>
                <a:spcPct val="114999"/>
              </a:lnSpc>
              <a:buNone/>
            </a:pPr>
            <a:r>
              <a:rPr lang="nl" sz="1200" dirty="0">
                <a:solidFill>
                  <a:schemeClr val="bg2"/>
                </a:solidFill>
              </a:rPr>
              <a:t>De basisschool is leidend in het advies. </a:t>
            </a:r>
          </a:p>
          <a:p>
            <a:pPr marL="0" indent="0">
              <a:lnSpc>
                <a:spcPct val="114999"/>
              </a:lnSpc>
              <a:buNone/>
            </a:pPr>
            <a:r>
              <a:rPr lang="nl" sz="1200" dirty="0">
                <a:solidFill>
                  <a:schemeClr val="bg2"/>
                </a:solidFill>
              </a:rPr>
              <a:t>De VO school onderzoekt of passend onderwijs geboden kan worden</a:t>
            </a:r>
          </a:p>
          <a:p>
            <a:pPr marL="0" indent="0">
              <a:lnSpc>
                <a:spcPct val="114999"/>
              </a:lnSpc>
              <a:buNone/>
            </a:pPr>
            <a:r>
              <a:rPr lang="nl" sz="1200" dirty="0">
                <a:solidFill>
                  <a:schemeClr val="bg2"/>
                </a:solidFill>
              </a:rPr>
              <a:t>Op basis van het OKR </a:t>
            </a:r>
            <a:r>
              <a:rPr lang="nl" sz="1200">
                <a:solidFill>
                  <a:schemeClr val="bg2"/>
                </a:solidFill>
              </a:rPr>
              <a:t>en IQ </a:t>
            </a:r>
            <a:r>
              <a:rPr lang="nl" sz="1200" dirty="0">
                <a:solidFill>
                  <a:schemeClr val="bg2"/>
                </a:solidFill>
              </a:rPr>
              <a:t>onderzoek wordt een besluit over de plaatsing genomen. </a:t>
            </a:r>
          </a:p>
          <a:p>
            <a:pPr marL="0" indent="0">
              <a:lnSpc>
                <a:spcPct val="114999"/>
              </a:lnSpc>
              <a:buNone/>
            </a:pPr>
            <a:endParaRPr lang="nl" sz="1200" dirty="0">
              <a:solidFill>
                <a:schemeClr val="bg2"/>
              </a:solidFill>
            </a:endParaRPr>
          </a:p>
          <a:p>
            <a:pPr marL="0" indent="0">
              <a:lnSpc>
                <a:spcPct val="114999"/>
              </a:lnSpc>
              <a:buNone/>
            </a:pPr>
            <a:r>
              <a:rPr lang="nl" sz="1200" dirty="0">
                <a:solidFill>
                  <a:schemeClr val="bg2"/>
                </a:solidFill>
              </a:rPr>
              <a:t>Ouders doen er goed aan zich op de verschillende schoolsoorten en het aanbod van verschillende scholen te orienteren zodat het kind een concreet idee heeft.</a:t>
            </a:r>
          </a:p>
          <a:p>
            <a:pPr marL="0" indent="0">
              <a:lnSpc>
                <a:spcPct val="114999"/>
              </a:lnSpc>
              <a:buNone/>
            </a:pPr>
            <a:endParaRPr lang="nl" sz="1200" dirty="0">
              <a:solidFill>
                <a:schemeClr val="bg2"/>
              </a:solidFill>
              <a:latin typeface="Frutiger 45 Light" pitchFamily="2" charset="0"/>
            </a:endParaRPr>
          </a:p>
        </p:txBody>
      </p:sp>
      <p:sp>
        <p:nvSpPr>
          <p:cNvPr id="4" name="Rechthoek 3">
            <a:extLst>
              <a:ext uri="{FF2B5EF4-FFF2-40B4-BE49-F238E27FC236}">
                <a16:creationId xmlns:a16="http://schemas.microsoft.com/office/drawing/2014/main" id="{566DDB1D-6B1E-1F4D-BB03-0D3387999892}"/>
              </a:ext>
            </a:extLst>
          </p:cNvPr>
          <p:cNvSpPr/>
          <p:nvPr/>
        </p:nvSpPr>
        <p:spPr>
          <a:xfrm>
            <a:off x="898925" y="1620338"/>
            <a:ext cx="121447" cy="12144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a:solidFill>
                <a:srgbClr val="FFC000"/>
              </a:solidFill>
            </a:endParaRPr>
          </a:p>
        </p:txBody>
      </p:sp>
      <p:sp>
        <p:nvSpPr>
          <p:cNvPr id="12" name="Rechthoek 11">
            <a:extLst>
              <a:ext uri="{FF2B5EF4-FFF2-40B4-BE49-F238E27FC236}">
                <a16:creationId xmlns:a16="http://schemas.microsoft.com/office/drawing/2014/main" id="{EC8648C3-9F23-4C4C-80A1-33DF81A4AF84}"/>
              </a:ext>
            </a:extLst>
          </p:cNvPr>
          <p:cNvSpPr/>
          <p:nvPr/>
        </p:nvSpPr>
        <p:spPr>
          <a:xfrm>
            <a:off x="4017466" y="4050505"/>
            <a:ext cx="1092995" cy="10929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dirty="0">
              <a:solidFill>
                <a:srgbClr val="FFC000"/>
              </a:solidFill>
            </a:endParaRPr>
          </a:p>
        </p:txBody>
      </p:sp>
      <p:sp>
        <p:nvSpPr>
          <p:cNvPr id="16" name="Rechthoek 15">
            <a:extLst>
              <a:ext uri="{FF2B5EF4-FFF2-40B4-BE49-F238E27FC236}">
                <a16:creationId xmlns:a16="http://schemas.microsoft.com/office/drawing/2014/main" id="{CB8CCB85-EED4-CD47-B695-7B133010C3AD}"/>
              </a:ext>
            </a:extLst>
          </p:cNvPr>
          <p:cNvSpPr/>
          <p:nvPr/>
        </p:nvSpPr>
        <p:spPr>
          <a:xfrm>
            <a:off x="898925" y="2161278"/>
            <a:ext cx="121447" cy="12144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a:solidFill>
                <a:srgbClr val="FFC000"/>
              </a:solidFill>
            </a:endParaRPr>
          </a:p>
        </p:txBody>
      </p:sp>
      <p:pic>
        <p:nvPicPr>
          <p:cNvPr id="20" name="Afbeelding 19">
            <a:extLst>
              <a:ext uri="{FF2B5EF4-FFF2-40B4-BE49-F238E27FC236}">
                <a16:creationId xmlns:a16="http://schemas.microsoft.com/office/drawing/2014/main" id="{E9961289-F4EA-3943-8B27-F488B3A478BA}"/>
              </a:ext>
            </a:extLst>
          </p:cNvPr>
          <p:cNvPicPr>
            <a:picLocks noChangeAspect="1"/>
          </p:cNvPicPr>
          <p:nvPr/>
        </p:nvPicPr>
        <p:blipFill>
          <a:blip r:embed="rId2"/>
          <a:stretch>
            <a:fillRect/>
          </a:stretch>
        </p:blipFill>
        <p:spPr>
          <a:xfrm>
            <a:off x="148828" y="4046836"/>
            <a:ext cx="2861661" cy="707831"/>
          </a:xfrm>
          <a:prstGeom prst="rect">
            <a:avLst/>
          </a:prstGeom>
        </p:spPr>
      </p:pic>
      <p:sp>
        <p:nvSpPr>
          <p:cNvPr id="22" name="Titel 1">
            <a:extLst>
              <a:ext uri="{FF2B5EF4-FFF2-40B4-BE49-F238E27FC236}">
                <a16:creationId xmlns:a16="http://schemas.microsoft.com/office/drawing/2014/main" id="{5EFCB6C7-70C1-3D4B-A77F-03D20CF53B39}"/>
              </a:ext>
            </a:extLst>
          </p:cNvPr>
          <p:cNvSpPr>
            <a:spLocks noGrp="1"/>
          </p:cNvSpPr>
          <p:nvPr>
            <p:ph type="ctrTitle"/>
          </p:nvPr>
        </p:nvSpPr>
        <p:spPr>
          <a:xfrm>
            <a:off x="1135856" y="365075"/>
            <a:ext cx="3974604" cy="963663"/>
          </a:xfrm>
        </p:spPr>
        <p:txBody>
          <a:bodyPr anchor="t">
            <a:normAutofit fontScale="90000"/>
          </a:bodyPr>
          <a:lstStyle/>
          <a:p>
            <a:pPr>
              <a:lnSpc>
                <a:spcPts val="2100"/>
              </a:lnSpc>
            </a:pPr>
            <a:r>
              <a:rPr lang="nl-NL" sz="2000" b="1" dirty="0">
                <a:solidFill>
                  <a:srgbClr val="0070C0"/>
                </a:solidFill>
                <a:latin typeface="Frutiger 65" pitchFamily="2" charset="0"/>
              </a:rPr>
              <a:t>Twijfel over de beste plek</a:t>
            </a:r>
            <a:br>
              <a:rPr lang="nl-NL" sz="1500" b="1" dirty="0">
                <a:solidFill>
                  <a:srgbClr val="0070C0"/>
                </a:solidFill>
                <a:latin typeface="Frutiger 65" pitchFamily="2" charset="0"/>
              </a:rPr>
            </a:br>
            <a:r>
              <a:rPr lang="nl-NL" sz="1500" b="1" dirty="0">
                <a:latin typeface="Frutiger 65" pitchFamily="2" charset="0"/>
              </a:rPr>
              <a:t> </a:t>
            </a:r>
            <a:br>
              <a:rPr lang="nl-NL" sz="1800" b="1" dirty="0">
                <a:solidFill>
                  <a:srgbClr val="0070C0"/>
                </a:solidFill>
                <a:latin typeface="Frutiger 65" pitchFamily="2" charset="0"/>
              </a:rPr>
            </a:br>
            <a:r>
              <a:rPr lang="nl-NL" sz="1800" b="1" dirty="0">
                <a:latin typeface="Frutiger 65" pitchFamily="2" charset="0"/>
              </a:rPr>
              <a:t> </a:t>
            </a:r>
            <a:endParaRPr lang="nl-NL" sz="1800" b="1" dirty="0">
              <a:solidFill>
                <a:srgbClr val="FFC000"/>
              </a:solidFill>
              <a:latin typeface="Frutiger 65" pitchFamily="2" charset="0"/>
            </a:endParaRPr>
          </a:p>
        </p:txBody>
      </p:sp>
      <p:sp>
        <p:nvSpPr>
          <p:cNvPr id="23" name="Rechthoek 22">
            <a:extLst>
              <a:ext uri="{FF2B5EF4-FFF2-40B4-BE49-F238E27FC236}">
                <a16:creationId xmlns:a16="http://schemas.microsoft.com/office/drawing/2014/main" id="{7A52CD84-911C-3943-8FFB-DD0FCFD7C001}"/>
              </a:ext>
            </a:extLst>
          </p:cNvPr>
          <p:cNvSpPr/>
          <p:nvPr/>
        </p:nvSpPr>
        <p:spPr>
          <a:xfrm>
            <a:off x="875297" y="461519"/>
            <a:ext cx="174831" cy="17483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a:solidFill>
                <a:srgbClr val="FFC000"/>
              </a:solidFill>
            </a:endParaRPr>
          </a:p>
        </p:txBody>
      </p:sp>
      <p:sp>
        <p:nvSpPr>
          <p:cNvPr id="5" name="Rechthoek 4">
            <a:extLst>
              <a:ext uri="{FF2B5EF4-FFF2-40B4-BE49-F238E27FC236}">
                <a16:creationId xmlns:a16="http://schemas.microsoft.com/office/drawing/2014/main" id="{6C1FEF72-F356-339D-56D6-31C7DE6FC5B0}"/>
              </a:ext>
            </a:extLst>
          </p:cNvPr>
          <p:cNvSpPr/>
          <p:nvPr/>
        </p:nvSpPr>
        <p:spPr>
          <a:xfrm>
            <a:off x="898925" y="3158805"/>
            <a:ext cx="121447" cy="12144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a:solidFill>
                <a:srgbClr val="FFC000"/>
              </a:solidFill>
            </a:endParaRPr>
          </a:p>
        </p:txBody>
      </p:sp>
      <p:pic>
        <p:nvPicPr>
          <p:cNvPr id="2050" name="Picture 2" descr="De bronafbeelding bekijken">
            <a:extLst>
              <a:ext uri="{FF2B5EF4-FFF2-40B4-BE49-F238E27FC236}">
                <a16:creationId xmlns:a16="http://schemas.microsoft.com/office/drawing/2014/main" id="{5F2380B0-426E-B77B-58EA-B50BDACD8E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0168" y="1499173"/>
            <a:ext cx="2241553" cy="2241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732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CDD9DE67-AF24-7546-AF02-E6B9731C5D23}"/>
              </a:ext>
            </a:extLst>
          </p:cNvPr>
          <p:cNvSpPr>
            <a:spLocks noGrp="1"/>
          </p:cNvSpPr>
          <p:nvPr>
            <p:ph type="subTitle" idx="1"/>
          </p:nvPr>
        </p:nvSpPr>
        <p:spPr>
          <a:xfrm>
            <a:off x="1121162" y="1035047"/>
            <a:ext cx="5618234" cy="2885790"/>
          </a:xfrm>
        </p:spPr>
        <p:txBody>
          <a:bodyPr>
            <a:normAutofit fontScale="85000" lnSpcReduction="10000"/>
          </a:bodyPr>
          <a:lstStyle/>
          <a:p>
            <a:pPr marL="114300" indent="0">
              <a:buNone/>
            </a:pPr>
            <a:r>
              <a:rPr lang="nl-NL" sz="1200" dirty="0">
                <a:solidFill>
                  <a:schemeClr val="bg2"/>
                </a:solidFill>
              </a:rPr>
              <a:t>De juiste keuze is afhankelijk van persoonlijke voorkeuren en behoeften. </a:t>
            </a:r>
          </a:p>
          <a:p>
            <a:pPr marL="114300" indent="0">
              <a:lnSpc>
                <a:spcPct val="114999"/>
              </a:lnSpc>
              <a:buNone/>
            </a:pPr>
            <a:endParaRPr lang="nl-NL" sz="1200" dirty="0">
              <a:solidFill>
                <a:schemeClr val="bg2"/>
              </a:solidFill>
            </a:endParaRPr>
          </a:p>
          <a:p>
            <a:pPr marL="114300" indent="0">
              <a:lnSpc>
                <a:spcPct val="114999"/>
              </a:lnSpc>
              <a:buNone/>
            </a:pPr>
            <a:r>
              <a:rPr lang="nl-NL" sz="1200" dirty="0">
                <a:solidFill>
                  <a:schemeClr val="bg2"/>
                </a:solidFill>
              </a:rPr>
              <a:t>Tip: vergelijk in de oriëntatie op scholen de dingen die je kind het belangrijkste vind, bijv.:</a:t>
            </a:r>
          </a:p>
          <a:p>
            <a:pPr marL="114300" indent="0">
              <a:lnSpc>
                <a:spcPct val="114999"/>
              </a:lnSpc>
              <a:buNone/>
            </a:pPr>
            <a:endParaRPr lang="nl-NL" sz="1200" dirty="0">
              <a:solidFill>
                <a:schemeClr val="bg2"/>
              </a:solidFill>
            </a:endParaRPr>
          </a:p>
          <a:p>
            <a:pPr marL="114300" indent="0">
              <a:lnSpc>
                <a:spcPct val="114999"/>
              </a:lnSpc>
              <a:buNone/>
            </a:pPr>
            <a:r>
              <a:rPr lang="nl-NL" sz="1200" dirty="0">
                <a:solidFill>
                  <a:schemeClr val="bg2"/>
                </a:solidFill>
              </a:rPr>
              <a:t>Praktisch</a:t>
            </a:r>
          </a:p>
          <a:p>
            <a:pPr>
              <a:lnSpc>
                <a:spcPct val="114999"/>
              </a:lnSpc>
            </a:pPr>
            <a:r>
              <a:rPr lang="nl-NL" sz="1200" dirty="0">
                <a:solidFill>
                  <a:schemeClr val="bg2"/>
                </a:solidFill>
              </a:rPr>
              <a:t>Afstand van huis</a:t>
            </a:r>
          </a:p>
          <a:p>
            <a:pPr>
              <a:lnSpc>
                <a:spcPct val="114999"/>
              </a:lnSpc>
            </a:pPr>
            <a:r>
              <a:rPr lang="nl-NL" sz="1200" dirty="0">
                <a:solidFill>
                  <a:schemeClr val="bg2"/>
                </a:solidFill>
              </a:rPr>
              <a:t>Keuze vrienden/vriendinnen</a:t>
            </a:r>
          </a:p>
          <a:p>
            <a:pPr>
              <a:lnSpc>
                <a:spcPct val="114999"/>
              </a:lnSpc>
            </a:pPr>
            <a:r>
              <a:rPr lang="nl-NL" sz="1200" dirty="0">
                <a:solidFill>
                  <a:schemeClr val="bg2"/>
                </a:solidFill>
              </a:rPr>
              <a:t>Sfeer in de school</a:t>
            </a:r>
          </a:p>
          <a:p>
            <a:pPr>
              <a:lnSpc>
                <a:spcPct val="114999"/>
              </a:lnSpc>
            </a:pPr>
            <a:r>
              <a:rPr lang="nl-NL" sz="1200" dirty="0">
                <a:solidFill>
                  <a:schemeClr val="bg2"/>
                </a:solidFill>
              </a:rPr>
              <a:t>Grootte van de school</a:t>
            </a:r>
          </a:p>
          <a:p>
            <a:pPr>
              <a:lnSpc>
                <a:spcPct val="114999"/>
              </a:lnSpc>
            </a:pPr>
            <a:r>
              <a:rPr lang="nl-NL" sz="1200" dirty="0">
                <a:solidFill>
                  <a:schemeClr val="bg2"/>
                </a:solidFill>
              </a:rPr>
              <a:t>Het gebouw en faciliteiten</a:t>
            </a:r>
          </a:p>
          <a:p>
            <a:pPr marL="114300" indent="0">
              <a:lnSpc>
                <a:spcPct val="114999"/>
              </a:lnSpc>
              <a:buNone/>
            </a:pPr>
            <a:endParaRPr lang="nl-NL" sz="1200" dirty="0">
              <a:solidFill>
                <a:schemeClr val="bg2"/>
              </a:solidFill>
            </a:endParaRPr>
          </a:p>
          <a:p>
            <a:pPr marL="114300" indent="0">
              <a:lnSpc>
                <a:spcPct val="114999"/>
              </a:lnSpc>
              <a:buNone/>
            </a:pPr>
            <a:r>
              <a:rPr lang="nl-NL" sz="1200" dirty="0">
                <a:solidFill>
                  <a:schemeClr val="bg2"/>
                </a:solidFill>
              </a:rPr>
              <a:t>Inhoudelijk</a:t>
            </a:r>
          </a:p>
          <a:p>
            <a:pPr>
              <a:lnSpc>
                <a:spcPct val="114999"/>
              </a:lnSpc>
            </a:pPr>
            <a:r>
              <a:rPr lang="nl-NL" sz="1200" dirty="0">
                <a:solidFill>
                  <a:schemeClr val="bg2"/>
                </a:solidFill>
              </a:rPr>
              <a:t>Interesses in relatie tot de aanwezige profielen/keuzevakken</a:t>
            </a:r>
          </a:p>
          <a:p>
            <a:pPr>
              <a:lnSpc>
                <a:spcPct val="114999"/>
              </a:lnSpc>
            </a:pPr>
            <a:r>
              <a:rPr lang="nl-NL" sz="1200" dirty="0">
                <a:solidFill>
                  <a:schemeClr val="bg2"/>
                </a:solidFill>
              </a:rPr>
              <a:t>Visie op onderwijs (bijv. Visie op toetsen, zelfsturing of eigenaarschap)</a:t>
            </a:r>
          </a:p>
          <a:p>
            <a:pPr>
              <a:lnSpc>
                <a:spcPct val="114999"/>
              </a:lnSpc>
            </a:pPr>
            <a:r>
              <a:rPr lang="nl-NL" sz="1200" dirty="0">
                <a:solidFill>
                  <a:schemeClr val="bg2"/>
                </a:solidFill>
              </a:rPr>
              <a:t>Schoolondersteuningsprofiel (www.scholenopdekaart.nl)</a:t>
            </a:r>
          </a:p>
          <a:p>
            <a:pPr>
              <a:lnSpc>
                <a:spcPct val="114999"/>
              </a:lnSpc>
            </a:pPr>
            <a:r>
              <a:rPr lang="nl-NL" sz="1200" dirty="0">
                <a:solidFill>
                  <a:schemeClr val="bg2"/>
                </a:solidFill>
              </a:rPr>
              <a:t>Klassengrootte en begeleiding</a:t>
            </a:r>
          </a:p>
          <a:p>
            <a:pPr>
              <a:lnSpc>
                <a:spcPct val="114999"/>
              </a:lnSpc>
            </a:pPr>
            <a:r>
              <a:rPr lang="nl-NL" sz="1200" dirty="0">
                <a:solidFill>
                  <a:schemeClr val="bg2"/>
                </a:solidFill>
              </a:rPr>
              <a:t>Bij LWOO: bekijk de verschillen in het aanbod tussen de verschillende scholen </a:t>
            </a:r>
          </a:p>
        </p:txBody>
      </p:sp>
      <p:sp>
        <p:nvSpPr>
          <p:cNvPr id="4" name="Rechthoek 3">
            <a:extLst>
              <a:ext uri="{FF2B5EF4-FFF2-40B4-BE49-F238E27FC236}">
                <a16:creationId xmlns:a16="http://schemas.microsoft.com/office/drawing/2014/main" id="{566DDB1D-6B1E-1F4D-BB03-0D3387999892}"/>
              </a:ext>
            </a:extLst>
          </p:cNvPr>
          <p:cNvSpPr/>
          <p:nvPr/>
        </p:nvSpPr>
        <p:spPr>
          <a:xfrm>
            <a:off x="898925" y="1145072"/>
            <a:ext cx="121447" cy="12144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a:solidFill>
                <a:srgbClr val="FFC000"/>
              </a:solidFill>
            </a:endParaRPr>
          </a:p>
        </p:txBody>
      </p:sp>
      <p:sp>
        <p:nvSpPr>
          <p:cNvPr id="12" name="Rechthoek 11">
            <a:extLst>
              <a:ext uri="{FF2B5EF4-FFF2-40B4-BE49-F238E27FC236}">
                <a16:creationId xmlns:a16="http://schemas.microsoft.com/office/drawing/2014/main" id="{EC8648C3-9F23-4C4C-80A1-33DF81A4AF84}"/>
              </a:ext>
            </a:extLst>
          </p:cNvPr>
          <p:cNvSpPr/>
          <p:nvPr/>
        </p:nvSpPr>
        <p:spPr>
          <a:xfrm>
            <a:off x="4017466" y="4050505"/>
            <a:ext cx="1092995" cy="10929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dirty="0">
              <a:solidFill>
                <a:srgbClr val="FFC000"/>
              </a:solidFill>
            </a:endParaRPr>
          </a:p>
        </p:txBody>
      </p:sp>
      <p:sp>
        <p:nvSpPr>
          <p:cNvPr id="16" name="Rechthoek 15">
            <a:extLst>
              <a:ext uri="{FF2B5EF4-FFF2-40B4-BE49-F238E27FC236}">
                <a16:creationId xmlns:a16="http://schemas.microsoft.com/office/drawing/2014/main" id="{CB8CCB85-EED4-CD47-B695-7B133010C3AD}"/>
              </a:ext>
            </a:extLst>
          </p:cNvPr>
          <p:cNvSpPr/>
          <p:nvPr/>
        </p:nvSpPr>
        <p:spPr>
          <a:xfrm>
            <a:off x="898925" y="1775241"/>
            <a:ext cx="121447" cy="12144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a:solidFill>
                <a:srgbClr val="FFC000"/>
              </a:solidFill>
            </a:endParaRPr>
          </a:p>
        </p:txBody>
      </p:sp>
      <p:pic>
        <p:nvPicPr>
          <p:cNvPr id="20" name="Afbeelding 19">
            <a:extLst>
              <a:ext uri="{FF2B5EF4-FFF2-40B4-BE49-F238E27FC236}">
                <a16:creationId xmlns:a16="http://schemas.microsoft.com/office/drawing/2014/main" id="{E9961289-F4EA-3943-8B27-F488B3A478BA}"/>
              </a:ext>
            </a:extLst>
          </p:cNvPr>
          <p:cNvPicPr>
            <a:picLocks noChangeAspect="1"/>
          </p:cNvPicPr>
          <p:nvPr/>
        </p:nvPicPr>
        <p:blipFill>
          <a:blip r:embed="rId2"/>
          <a:stretch>
            <a:fillRect/>
          </a:stretch>
        </p:blipFill>
        <p:spPr>
          <a:xfrm>
            <a:off x="148828" y="4046836"/>
            <a:ext cx="2861661" cy="707831"/>
          </a:xfrm>
          <a:prstGeom prst="rect">
            <a:avLst/>
          </a:prstGeom>
        </p:spPr>
      </p:pic>
      <p:sp>
        <p:nvSpPr>
          <p:cNvPr id="22" name="Titel 1">
            <a:extLst>
              <a:ext uri="{FF2B5EF4-FFF2-40B4-BE49-F238E27FC236}">
                <a16:creationId xmlns:a16="http://schemas.microsoft.com/office/drawing/2014/main" id="{5EFCB6C7-70C1-3D4B-A77F-03D20CF53B39}"/>
              </a:ext>
            </a:extLst>
          </p:cNvPr>
          <p:cNvSpPr>
            <a:spLocks noGrp="1"/>
          </p:cNvSpPr>
          <p:nvPr>
            <p:ph type="ctrTitle"/>
          </p:nvPr>
        </p:nvSpPr>
        <p:spPr>
          <a:xfrm>
            <a:off x="1135856" y="365075"/>
            <a:ext cx="3974604" cy="963663"/>
          </a:xfrm>
        </p:spPr>
        <p:txBody>
          <a:bodyPr anchor="t">
            <a:normAutofit fontScale="90000"/>
          </a:bodyPr>
          <a:lstStyle/>
          <a:p>
            <a:pPr>
              <a:lnSpc>
                <a:spcPts val="2100"/>
              </a:lnSpc>
            </a:pPr>
            <a:r>
              <a:rPr lang="nl-NL" sz="2000" b="1" dirty="0">
                <a:solidFill>
                  <a:srgbClr val="0070C0"/>
                </a:solidFill>
                <a:latin typeface="Frutiger 65" pitchFamily="2" charset="0"/>
              </a:rPr>
              <a:t>Schoolkeuze</a:t>
            </a:r>
            <a:br>
              <a:rPr lang="nl-NL" sz="1500" b="1" dirty="0">
                <a:solidFill>
                  <a:srgbClr val="0070C0"/>
                </a:solidFill>
                <a:latin typeface="Frutiger 65" pitchFamily="2" charset="0"/>
              </a:rPr>
            </a:br>
            <a:r>
              <a:rPr lang="nl-NL" sz="1500" b="1" dirty="0">
                <a:latin typeface="Frutiger 65" pitchFamily="2" charset="0"/>
              </a:rPr>
              <a:t> </a:t>
            </a:r>
            <a:br>
              <a:rPr lang="nl-NL" sz="1800" b="1" dirty="0">
                <a:solidFill>
                  <a:srgbClr val="0070C0"/>
                </a:solidFill>
                <a:latin typeface="Frutiger 65" pitchFamily="2" charset="0"/>
              </a:rPr>
            </a:br>
            <a:r>
              <a:rPr lang="nl-NL" sz="1800" b="1" dirty="0">
                <a:latin typeface="Frutiger 65" pitchFamily="2" charset="0"/>
              </a:rPr>
              <a:t> </a:t>
            </a:r>
            <a:endParaRPr lang="nl-NL" sz="1800" b="1" dirty="0">
              <a:solidFill>
                <a:srgbClr val="FFC000"/>
              </a:solidFill>
              <a:latin typeface="Frutiger 65" pitchFamily="2" charset="0"/>
            </a:endParaRPr>
          </a:p>
        </p:txBody>
      </p:sp>
      <p:sp>
        <p:nvSpPr>
          <p:cNvPr id="23" name="Rechthoek 22">
            <a:extLst>
              <a:ext uri="{FF2B5EF4-FFF2-40B4-BE49-F238E27FC236}">
                <a16:creationId xmlns:a16="http://schemas.microsoft.com/office/drawing/2014/main" id="{7A52CD84-911C-3943-8FFB-DD0FCFD7C001}"/>
              </a:ext>
            </a:extLst>
          </p:cNvPr>
          <p:cNvSpPr/>
          <p:nvPr/>
        </p:nvSpPr>
        <p:spPr>
          <a:xfrm>
            <a:off x="875297" y="461519"/>
            <a:ext cx="174831" cy="17483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a:solidFill>
                <a:srgbClr val="FFC000"/>
              </a:solidFill>
            </a:endParaRPr>
          </a:p>
        </p:txBody>
      </p:sp>
      <p:sp>
        <p:nvSpPr>
          <p:cNvPr id="6" name="Rechthoek 5">
            <a:extLst>
              <a:ext uri="{FF2B5EF4-FFF2-40B4-BE49-F238E27FC236}">
                <a16:creationId xmlns:a16="http://schemas.microsoft.com/office/drawing/2014/main" id="{224B4338-1278-F050-B510-C7345447A5B4}"/>
              </a:ext>
            </a:extLst>
          </p:cNvPr>
          <p:cNvSpPr/>
          <p:nvPr/>
        </p:nvSpPr>
        <p:spPr>
          <a:xfrm>
            <a:off x="894468" y="2911038"/>
            <a:ext cx="121447" cy="12144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a:solidFill>
                <a:srgbClr val="FFC000"/>
              </a:solidFill>
            </a:endParaRPr>
          </a:p>
        </p:txBody>
      </p:sp>
      <p:pic>
        <p:nvPicPr>
          <p:cNvPr id="8" name="Afbeelding 7">
            <a:extLst>
              <a:ext uri="{FF2B5EF4-FFF2-40B4-BE49-F238E27FC236}">
                <a16:creationId xmlns:a16="http://schemas.microsoft.com/office/drawing/2014/main" id="{26C56DA5-CA37-1DFB-A442-BCBA88E8D90A}"/>
              </a:ext>
            </a:extLst>
          </p:cNvPr>
          <p:cNvPicPr>
            <a:picLocks noChangeAspect="1"/>
          </p:cNvPicPr>
          <p:nvPr/>
        </p:nvPicPr>
        <p:blipFill rotWithShape="1">
          <a:blip r:embed="rId3"/>
          <a:srcRect l="1046" r="-1" b="3154"/>
          <a:stretch/>
        </p:blipFill>
        <p:spPr>
          <a:xfrm>
            <a:off x="5756564" y="1698765"/>
            <a:ext cx="3387436" cy="2348071"/>
          </a:xfrm>
          <a:prstGeom prst="rect">
            <a:avLst/>
          </a:prstGeom>
        </p:spPr>
      </p:pic>
    </p:spTree>
    <p:extLst>
      <p:ext uri="{BB962C8B-B14F-4D97-AF65-F5344CB8AC3E}">
        <p14:creationId xmlns:p14="http://schemas.microsoft.com/office/powerpoint/2010/main" val="113331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CDD9DE67-AF24-7546-AF02-E6B9731C5D23}"/>
              </a:ext>
            </a:extLst>
          </p:cNvPr>
          <p:cNvSpPr>
            <a:spLocks noGrp="1"/>
          </p:cNvSpPr>
          <p:nvPr>
            <p:ph type="subTitle" idx="1"/>
          </p:nvPr>
        </p:nvSpPr>
        <p:spPr>
          <a:xfrm>
            <a:off x="817416" y="239977"/>
            <a:ext cx="6608619" cy="963663"/>
          </a:xfrm>
        </p:spPr>
        <p:txBody>
          <a:bodyPr>
            <a:normAutofit/>
          </a:bodyPr>
          <a:lstStyle/>
          <a:p>
            <a:pPr algn="r">
              <a:spcBef>
                <a:spcPts val="450"/>
              </a:spcBef>
            </a:pPr>
            <a:r>
              <a:rPr lang="nl-NL" b="1" dirty="0">
                <a:solidFill>
                  <a:schemeClr val="accent3"/>
                </a:solidFill>
                <a:latin typeface="Frutiger 45 Light"/>
                <a:ea typeface="Roboto" panose="02000000000000000000" pitchFamily="2" charset="0"/>
              </a:rPr>
              <a:t>Bedankt voor uw aandacht en succes met de keuze voor uw kind</a:t>
            </a:r>
          </a:p>
        </p:txBody>
      </p:sp>
      <p:sp>
        <p:nvSpPr>
          <p:cNvPr id="12" name="Rechthoek 11">
            <a:extLst>
              <a:ext uri="{FF2B5EF4-FFF2-40B4-BE49-F238E27FC236}">
                <a16:creationId xmlns:a16="http://schemas.microsoft.com/office/drawing/2014/main" id="{EC8648C3-9F23-4C4C-80A1-33DF81A4AF84}"/>
              </a:ext>
            </a:extLst>
          </p:cNvPr>
          <p:cNvSpPr/>
          <p:nvPr/>
        </p:nvSpPr>
        <p:spPr>
          <a:xfrm>
            <a:off x="4017466" y="4050505"/>
            <a:ext cx="1092995" cy="109299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a:solidFill>
                <a:srgbClr val="FFC000"/>
              </a:solidFill>
            </a:endParaRPr>
          </a:p>
        </p:txBody>
      </p:sp>
      <p:pic>
        <p:nvPicPr>
          <p:cNvPr id="20" name="Afbeelding 19">
            <a:extLst>
              <a:ext uri="{FF2B5EF4-FFF2-40B4-BE49-F238E27FC236}">
                <a16:creationId xmlns:a16="http://schemas.microsoft.com/office/drawing/2014/main" id="{E9961289-F4EA-3943-8B27-F488B3A478BA}"/>
              </a:ext>
            </a:extLst>
          </p:cNvPr>
          <p:cNvPicPr>
            <a:picLocks noChangeAspect="1"/>
          </p:cNvPicPr>
          <p:nvPr/>
        </p:nvPicPr>
        <p:blipFill>
          <a:blip r:embed="rId2"/>
          <a:stretch>
            <a:fillRect/>
          </a:stretch>
        </p:blipFill>
        <p:spPr>
          <a:xfrm>
            <a:off x="148828" y="4046836"/>
            <a:ext cx="2861661" cy="707831"/>
          </a:xfrm>
          <a:prstGeom prst="rect">
            <a:avLst/>
          </a:prstGeom>
        </p:spPr>
      </p:pic>
      <p:sp>
        <p:nvSpPr>
          <p:cNvPr id="22" name="Titel 1">
            <a:extLst>
              <a:ext uri="{FF2B5EF4-FFF2-40B4-BE49-F238E27FC236}">
                <a16:creationId xmlns:a16="http://schemas.microsoft.com/office/drawing/2014/main" id="{5EFCB6C7-70C1-3D4B-A77F-03D20CF53B39}"/>
              </a:ext>
            </a:extLst>
          </p:cNvPr>
          <p:cNvSpPr>
            <a:spLocks noGrp="1"/>
          </p:cNvSpPr>
          <p:nvPr>
            <p:ph type="ctrTitle"/>
          </p:nvPr>
        </p:nvSpPr>
        <p:spPr>
          <a:xfrm>
            <a:off x="875298" y="1510153"/>
            <a:ext cx="4235164" cy="963663"/>
          </a:xfrm>
        </p:spPr>
        <p:txBody>
          <a:bodyPr anchor="t">
            <a:normAutofit fontScale="90000"/>
          </a:bodyPr>
          <a:lstStyle/>
          <a:p>
            <a:br>
              <a:rPr lang="nl-NL" sz="1500" b="1" dirty="0">
                <a:solidFill>
                  <a:srgbClr val="0070C0"/>
                </a:solidFill>
                <a:latin typeface="Frutiger 65" pitchFamily="2" charset="0"/>
              </a:rPr>
            </a:br>
            <a:r>
              <a:rPr lang="nl-NL" sz="1300" dirty="0">
                <a:solidFill>
                  <a:schemeClr val="bg2"/>
                </a:solidFill>
                <a:latin typeface="Frutiger 65" pitchFamily="2" charset="0"/>
              </a:rPr>
              <a:t>Wervingsactiviteiten: 	zie websites scholen</a:t>
            </a:r>
            <a:br>
              <a:rPr lang="nl-NL" sz="1300" dirty="0">
                <a:solidFill>
                  <a:schemeClr val="bg2"/>
                </a:solidFill>
                <a:latin typeface="Frutiger 65" pitchFamily="2" charset="0"/>
              </a:rPr>
            </a:br>
            <a:r>
              <a:rPr lang="nl-NL" sz="1300" dirty="0">
                <a:solidFill>
                  <a:schemeClr val="bg2"/>
                </a:solidFill>
                <a:latin typeface="Frutiger 65" pitchFamily="2" charset="0"/>
              </a:rPr>
              <a:t>Informatie POVO:	</a:t>
            </a:r>
            <a:r>
              <a:rPr lang="nl-NL" sz="1300" dirty="0">
                <a:solidFill>
                  <a:srgbClr val="4FC3F7"/>
                </a:solidFill>
                <a:latin typeface="Frutiger 65" pitchFamily="2" charset="0"/>
                <a:hlinkClick r:id="rId3">
                  <a:extLst>
                    <a:ext uri="{A12FA001-AC4F-418D-AE19-62706E023703}">
                      <ahyp:hlinkClr xmlns:ahyp="http://schemas.microsoft.com/office/drawing/2018/hyperlinkcolor" val="tx"/>
                    </a:ext>
                  </a:extLst>
                </a:hlinkClick>
              </a:rPr>
              <a:t>zie website Samenwerkingsverband</a:t>
            </a:r>
            <a:br>
              <a:rPr lang="nl-NL" sz="1300" b="1" dirty="0">
                <a:solidFill>
                  <a:schemeClr val="bg2"/>
                </a:solidFill>
                <a:latin typeface="Frutiger 65" pitchFamily="2" charset="0"/>
                <a:hlinkClick r:id="rId3">
                  <a:extLst>
                    <a:ext uri="{A12FA001-AC4F-418D-AE19-62706E023703}">
                      <ahyp:hlinkClr xmlns:ahyp="http://schemas.microsoft.com/office/drawing/2018/hyperlinkcolor" val="tx"/>
                    </a:ext>
                  </a:extLst>
                </a:hlinkClick>
              </a:rPr>
            </a:br>
            <a:r>
              <a:rPr lang="nl-NL" sz="1300" dirty="0">
                <a:solidFill>
                  <a:schemeClr val="bg2"/>
                </a:solidFill>
                <a:latin typeface="Frutiger 65" pitchFamily="2" charset="0"/>
              </a:rPr>
              <a:t>POVO procedure:	</a:t>
            </a:r>
            <a:r>
              <a:rPr lang="nl-NL" sz="1300" dirty="0">
                <a:solidFill>
                  <a:schemeClr val="bg2"/>
                </a:solidFill>
                <a:latin typeface="Frutiger 65" pitchFamily="2" charset="0"/>
                <a:hlinkClick r:id="rId4"/>
              </a:rPr>
              <a:t>zie deze koppeling</a:t>
            </a:r>
            <a:br>
              <a:rPr lang="nl-NL" sz="1300" b="1" dirty="0">
                <a:solidFill>
                  <a:schemeClr val="bg2"/>
                </a:solidFill>
                <a:latin typeface="Frutiger 65" pitchFamily="2" charset="0"/>
              </a:rPr>
            </a:br>
            <a:br>
              <a:rPr lang="nl-NL" sz="1300" b="1" dirty="0">
                <a:solidFill>
                  <a:schemeClr val="bg2"/>
                </a:solidFill>
                <a:latin typeface="Frutiger 65" pitchFamily="2" charset="0"/>
              </a:rPr>
            </a:br>
            <a:r>
              <a:rPr lang="nl-NL" sz="1300" dirty="0">
                <a:solidFill>
                  <a:schemeClr val="bg2"/>
                </a:solidFill>
                <a:latin typeface="Frutiger 65" pitchFamily="2" charset="0"/>
              </a:rPr>
              <a:t>Aanmelden LWOO/PRO:         één aanmeldweek van 25 t/m 31       		maart 2024</a:t>
            </a:r>
            <a:br>
              <a:rPr lang="nl-NL" sz="1300" dirty="0">
                <a:solidFill>
                  <a:schemeClr val="bg2"/>
                </a:solidFill>
                <a:latin typeface="Frutiger 65" pitchFamily="2" charset="0"/>
              </a:rPr>
            </a:br>
            <a:r>
              <a:rPr lang="nl-NL" sz="1300" dirty="0">
                <a:solidFill>
                  <a:schemeClr val="bg2"/>
                </a:solidFill>
                <a:latin typeface="Frutiger 65" pitchFamily="2" charset="0"/>
              </a:rPr>
              <a:t>	</a:t>
            </a:r>
            <a:br>
              <a:rPr lang="nl-NL" sz="1300" b="1" dirty="0">
                <a:solidFill>
                  <a:srgbClr val="0070C0"/>
                </a:solidFill>
                <a:latin typeface="Frutiger 65" pitchFamily="2" charset="0"/>
              </a:rPr>
            </a:br>
            <a:br>
              <a:rPr lang="nl-NL" sz="1500" b="1" dirty="0">
                <a:solidFill>
                  <a:srgbClr val="0070C0"/>
                </a:solidFill>
                <a:latin typeface="Frutiger 65" pitchFamily="2" charset="0"/>
              </a:rPr>
            </a:br>
            <a:br>
              <a:rPr lang="nl-NL" sz="1500" b="1" dirty="0">
                <a:solidFill>
                  <a:srgbClr val="0070C0"/>
                </a:solidFill>
                <a:latin typeface="Frutiger 65" pitchFamily="2" charset="0"/>
              </a:rPr>
            </a:br>
            <a:br>
              <a:rPr lang="nl-NL" sz="1500" b="1" dirty="0">
                <a:solidFill>
                  <a:srgbClr val="0070C0"/>
                </a:solidFill>
                <a:latin typeface="Frutiger 65" pitchFamily="2" charset="0"/>
              </a:rPr>
            </a:br>
            <a:r>
              <a:rPr lang="nl-NL" sz="1500" b="1" dirty="0">
                <a:solidFill>
                  <a:srgbClr val="0070C0"/>
                </a:solidFill>
                <a:latin typeface="Frutiger 65" pitchFamily="2" charset="0"/>
              </a:rPr>
              <a:t>	</a:t>
            </a:r>
            <a:br>
              <a:rPr lang="nl-NL" sz="1500" b="1" dirty="0">
                <a:solidFill>
                  <a:srgbClr val="0070C0"/>
                </a:solidFill>
                <a:latin typeface="Frutiger 65" pitchFamily="2" charset="0"/>
              </a:rPr>
            </a:br>
            <a:br>
              <a:rPr lang="nl-NL" sz="1500" b="1" dirty="0">
                <a:solidFill>
                  <a:srgbClr val="0070C0"/>
                </a:solidFill>
                <a:latin typeface="Frutiger 65" pitchFamily="2" charset="0"/>
              </a:rPr>
            </a:br>
            <a:r>
              <a:rPr lang="nl-NL" sz="1500" b="1" dirty="0">
                <a:latin typeface="Frutiger 65" pitchFamily="2" charset="0"/>
              </a:rPr>
              <a:t> </a:t>
            </a:r>
            <a:br>
              <a:rPr lang="nl-NL" sz="1800" b="1" dirty="0">
                <a:solidFill>
                  <a:srgbClr val="0070C0"/>
                </a:solidFill>
                <a:latin typeface="Frutiger 65" pitchFamily="2" charset="0"/>
              </a:rPr>
            </a:br>
            <a:r>
              <a:rPr lang="nl-NL" sz="1800" b="1" dirty="0">
                <a:latin typeface="Frutiger 65" pitchFamily="2" charset="0"/>
              </a:rPr>
              <a:t> </a:t>
            </a:r>
            <a:endParaRPr lang="nl-NL" sz="1800" b="1" dirty="0">
              <a:solidFill>
                <a:srgbClr val="FFC000"/>
              </a:solidFill>
              <a:latin typeface="Frutiger 65" pitchFamily="2" charset="0"/>
            </a:endParaRPr>
          </a:p>
        </p:txBody>
      </p:sp>
      <p:sp>
        <p:nvSpPr>
          <p:cNvPr id="23" name="Rechthoek 22">
            <a:extLst>
              <a:ext uri="{FF2B5EF4-FFF2-40B4-BE49-F238E27FC236}">
                <a16:creationId xmlns:a16="http://schemas.microsoft.com/office/drawing/2014/main" id="{7A52CD84-911C-3943-8FFB-DD0FCFD7C001}"/>
              </a:ext>
            </a:extLst>
          </p:cNvPr>
          <p:cNvSpPr/>
          <p:nvPr/>
        </p:nvSpPr>
        <p:spPr>
          <a:xfrm>
            <a:off x="875297" y="461519"/>
            <a:ext cx="174831" cy="17483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a:solidFill>
                <a:srgbClr val="FFC000"/>
              </a:solidFill>
            </a:endParaRPr>
          </a:p>
        </p:txBody>
      </p:sp>
      <p:pic>
        <p:nvPicPr>
          <p:cNvPr id="6" name="Afbeelding 5">
            <a:extLst>
              <a:ext uri="{FF2B5EF4-FFF2-40B4-BE49-F238E27FC236}">
                <a16:creationId xmlns:a16="http://schemas.microsoft.com/office/drawing/2014/main" id="{1FB53BF0-A83A-64B9-C388-325F8F195858}"/>
              </a:ext>
            </a:extLst>
          </p:cNvPr>
          <p:cNvPicPr>
            <a:picLocks noChangeAspect="1"/>
          </p:cNvPicPr>
          <p:nvPr/>
        </p:nvPicPr>
        <p:blipFill rotWithShape="1">
          <a:blip r:embed="rId5"/>
          <a:srcRect l="636" t="3329" r="1747" b="3446"/>
          <a:stretch/>
        </p:blipFill>
        <p:spPr>
          <a:xfrm>
            <a:off x="5136563" y="1347802"/>
            <a:ext cx="4007437" cy="2447896"/>
          </a:xfrm>
          <a:prstGeom prst="rect">
            <a:avLst/>
          </a:prstGeom>
        </p:spPr>
      </p:pic>
    </p:spTree>
    <p:extLst>
      <p:ext uri="{BB962C8B-B14F-4D97-AF65-F5344CB8AC3E}">
        <p14:creationId xmlns:p14="http://schemas.microsoft.com/office/powerpoint/2010/main" val="643753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CDD9DE67-AF24-7546-AF02-E6B9731C5D23}"/>
              </a:ext>
            </a:extLst>
          </p:cNvPr>
          <p:cNvSpPr>
            <a:spLocks noGrp="1"/>
          </p:cNvSpPr>
          <p:nvPr>
            <p:ph type="subTitle" idx="1"/>
          </p:nvPr>
        </p:nvSpPr>
        <p:spPr>
          <a:xfrm>
            <a:off x="1135857" y="1499174"/>
            <a:ext cx="3343275" cy="1841900"/>
          </a:xfrm>
        </p:spPr>
        <p:txBody>
          <a:bodyPr>
            <a:normAutofit/>
          </a:bodyPr>
          <a:lstStyle/>
          <a:p>
            <a:pPr>
              <a:spcBef>
                <a:spcPts val="450"/>
              </a:spcBef>
            </a:pPr>
            <a:r>
              <a:rPr lang="nl-NL" sz="1200" dirty="0">
                <a:latin typeface="Frutiger 45 Light" pitchFamily="2" charset="0"/>
              </a:rPr>
              <a:t>Gezamenlijk beeld van de uitdagingen</a:t>
            </a:r>
          </a:p>
          <a:p>
            <a:pPr>
              <a:spcBef>
                <a:spcPts val="450"/>
              </a:spcBef>
            </a:pPr>
            <a:endParaRPr lang="nl-NL" sz="1200" dirty="0">
              <a:latin typeface="Frutiger 45 Light" pitchFamily="2" charset="0"/>
            </a:endParaRPr>
          </a:p>
          <a:p>
            <a:pPr>
              <a:spcBef>
                <a:spcPts val="450"/>
              </a:spcBef>
            </a:pPr>
            <a:r>
              <a:rPr lang="nl-NL" sz="1200" dirty="0">
                <a:latin typeface="Frutiger 45 Light" pitchFamily="2" charset="0"/>
              </a:rPr>
              <a:t>Denkrichtingen ontplooien</a:t>
            </a:r>
          </a:p>
          <a:p>
            <a:pPr>
              <a:spcBef>
                <a:spcPts val="450"/>
              </a:spcBef>
            </a:pPr>
            <a:endParaRPr lang="nl-NL" sz="1200" dirty="0">
              <a:latin typeface="Frutiger 45 Light" pitchFamily="2" charset="0"/>
            </a:endParaRPr>
          </a:p>
          <a:p>
            <a:pPr>
              <a:spcBef>
                <a:spcPts val="450"/>
              </a:spcBef>
            </a:pPr>
            <a:r>
              <a:rPr lang="nl-NL" sz="1200" dirty="0">
                <a:latin typeface="Frutiger 45 Light" pitchFamily="2" charset="0"/>
              </a:rPr>
              <a:t>Bepalen vervolgstappen</a:t>
            </a:r>
          </a:p>
          <a:p>
            <a:pPr>
              <a:spcBef>
                <a:spcPts val="450"/>
              </a:spcBef>
            </a:pPr>
            <a:endParaRPr lang="nl-NL" sz="1200" dirty="0">
              <a:latin typeface="Frutiger 45 Light" pitchFamily="2" charset="0"/>
            </a:endParaRPr>
          </a:p>
        </p:txBody>
      </p:sp>
      <p:sp>
        <p:nvSpPr>
          <p:cNvPr id="4" name="Rechthoek 3">
            <a:extLst>
              <a:ext uri="{FF2B5EF4-FFF2-40B4-BE49-F238E27FC236}">
                <a16:creationId xmlns:a16="http://schemas.microsoft.com/office/drawing/2014/main" id="{566DDB1D-6B1E-1F4D-BB03-0D3387999892}"/>
              </a:ext>
            </a:extLst>
          </p:cNvPr>
          <p:cNvSpPr/>
          <p:nvPr/>
        </p:nvSpPr>
        <p:spPr>
          <a:xfrm>
            <a:off x="921909" y="983029"/>
            <a:ext cx="121447" cy="12144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a:solidFill>
                <a:srgbClr val="FFC000"/>
              </a:solidFill>
            </a:endParaRPr>
          </a:p>
        </p:txBody>
      </p:sp>
      <p:sp>
        <p:nvSpPr>
          <p:cNvPr id="12" name="Rechthoek 11">
            <a:extLst>
              <a:ext uri="{FF2B5EF4-FFF2-40B4-BE49-F238E27FC236}">
                <a16:creationId xmlns:a16="http://schemas.microsoft.com/office/drawing/2014/main" id="{EC8648C3-9F23-4C4C-80A1-33DF81A4AF84}"/>
              </a:ext>
            </a:extLst>
          </p:cNvPr>
          <p:cNvSpPr/>
          <p:nvPr/>
        </p:nvSpPr>
        <p:spPr>
          <a:xfrm>
            <a:off x="4017466" y="4050505"/>
            <a:ext cx="1092995" cy="10929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dirty="0">
              <a:solidFill>
                <a:srgbClr val="FFC000"/>
              </a:solidFill>
            </a:endParaRPr>
          </a:p>
        </p:txBody>
      </p:sp>
      <p:sp>
        <p:nvSpPr>
          <p:cNvPr id="16" name="Rechthoek 15">
            <a:extLst>
              <a:ext uri="{FF2B5EF4-FFF2-40B4-BE49-F238E27FC236}">
                <a16:creationId xmlns:a16="http://schemas.microsoft.com/office/drawing/2014/main" id="{CB8CCB85-EED4-CD47-B695-7B133010C3AD}"/>
              </a:ext>
            </a:extLst>
          </p:cNvPr>
          <p:cNvSpPr/>
          <p:nvPr/>
        </p:nvSpPr>
        <p:spPr>
          <a:xfrm>
            <a:off x="924636" y="2282725"/>
            <a:ext cx="121447" cy="12144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a:solidFill>
                <a:srgbClr val="FFC000"/>
              </a:solidFill>
            </a:endParaRPr>
          </a:p>
        </p:txBody>
      </p:sp>
      <p:pic>
        <p:nvPicPr>
          <p:cNvPr id="20" name="Afbeelding 19">
            <a:extLst>
              <a:ext uri="{FF2B5EF4-FFF2-40B4-BE49-F238E27FC236}">
                <a16:creationId xmlns:a16="http://schemas.microsoft.com/office/drawing/2014/main" id="{E9961289-F4EA-3943-8B27-F488B3A478BA}"/>
              </a:ext>
            </a:extLst>
          </p:cNvPr>
          <p:cNvPicPr>
            <a:picLocks noChangeAspect="1"/>
          </p:cNvPicPr>
          <p:nvPr/>
        </p:nvPicPr>
        <p:blipFill>
          <a:blip r:embed="rId2"/>
          <a:stretch>
            <a:fillRect/>
          </a:stretch>
        </p:blipFill>
        <p:spPr>
          <a:xfrm>
            <a:off x="148828" y="4046836"/>
            <a:ext cx="2861661" cy="707831"/>
          </a:xfrm>
          <a:prstGeom prst="rect">
            <a:avLst/>
          </a:prstGeom>
        </p:spPr>
      </p:pic>
      <p:sp>
        <p:nvSpPr>
          <p:cNvPr id="22" name="Titel 1">
            <a:extLst>
              <a:ext uri="{FF2B5EF4-FFF2-40B4-BE49-F238E27FC236}">
                <a16:creationId xmlns:a16="http://schemas.microsoft.com/office/drawing/2014/main" id="{5EFCB6C7-70C1-3D4B-A77F-03D20CF53B39}"/>
              </a:ext>
            </a:extLst>
          </p:cNvPr>
          <p:cNvSpPr>
            <a:spLocks noGrp="1"/>
          </p:cNvSpPr>
          <p:nvPr>
            <p:ph type="ctrTitle"/>
          </p:nvPr>
        </p:nvSpPr>
        <p:spPr>
          <a:xfrm>
            <a:off x="1135856" y="365075"/>
            <a:ext cx="3974604" cy="963663"/>
          </a:xfrm>
        </p:spPr>
        <p:txBody>
          <a:bodyPr anchor="t">
            <a:normAutofit fontScale="90000"/>
          </a:bodyPr>
          <a:lstStyle/>
          <a:p>
            <a:pPr>
              <a:lnSpc>
                <a:spcPts val="2100"/>
              </a:lnSpc>
            </a:pPr>
            <a:r>
              <a:rPr lang="nl-NL" sz="2000" b="1" dirty="0">
                <a:solidFill>
                  <a:srgbClr val="0070C0"/>
                </a:solidFill>
                <a:latin typeface="Frutiger 65" pitchFamily="2" charset="0"/>
              </a:rPr>
              <a:t>Doel vanavond</a:t>
            </a:r>
            <a:br>
              <a:rPr lang="nl-NL" sz="1500" b="1" dirty="0">
                <a:solidFill>
                  <a:srgbClr val="0070C0"/>
                </a:solidFill>
                <a:latin typeface="Frutiger 65" pitchFamily="2" charset="0"/>
              </a:rPr>
            </a:br>
            <a:r>
              <a:rPr lang="nl-NL" sz="1500" b="1" dirty="0">
                <a:latin typeface="Frutiger 65" pitchFamily="2" charset="0"/>
              </a:rPr>
              <a:t> </a:t>
            </a:r>
            <a:br>
              <a:rPr lang="nl-NL" sz="1800" b="1" dirty="0">
                <a:solidFill>
                  <a:srgbClr val="0070C0"/>
                </a:solidFill>
                <a:latin typeface="Frutiger 65" pitchFamily="2" charset="0"/>
              </a:rPr>
            </a:br>
            <a:r>
              <a:rPr lang="nl-NL" sz="1800" b="1" dirty="0">
                <a:latin typeface="Frutiger 65" pitchFamily="2" charset="0"/>
              </a:rPr>
              <a:t> </a:t>
            </a:r>
            <a:endParaRPr lang="nl-NL" sz="1800" b="1" dirty="0">
              <a:solidFill>
                <a:srgbClr val="FFC000"/>
              </a:solidFill>
              <a:latin typeface="Frutiger 65" pitchFamily="2" charset="0"/>
            </a:endParaRPr>
          </a:p>
        </p:txBody>
      </p:sp>
      <p:sp>
        <p:nvSpPr>
          <p:cNvPr id="23" name="Rechthoek 22">
            <a:extLst>
              <a:ext uri="{FF2B5EF4-FFF2-40B4-BE49-F238E27FC236}">
                <a16:creationId xmlns:a16="http://schemas.microsoft.com/office/drawing/2014/main" id="{7A52CD84-911C-3943-8FFB-DD0FCFD7C001}"/>
              </a:ext>
            </a:extLst>
          </p:cNvPr>
          <p:cNvSpPr/>
          <p:nvPr/>
        </p:nvSpPr>
        <p:spPr>
          <a:xfrm>
            <a:off x="875297" y="461519"/>
            <a:ext cx="174831" cy="17483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a:solidFill>
                <a:srgbClr val="FFC000"/>
              </a:solidFill>
            </a:endParaRPr>
          </a:p>
        </p:txBody>
      </p:sp>
      <p:sp>
        <p:nvSpPr>
          <p:cNvPr id="7" name="Tekstvak 6">
            <a:extLst>
              <a:ext uri="{FF2B5EF4-FFF2-40B4-BE49-F238E27FC236}">
                <a16:creationId xmlns:a16="http://schemas.microsoft.com/office/drawing/2014/main" id="{0C3A5416-32A8-6FB2-730D-05B1928CE0A7}"/>
              </a:ext>
            </a:extLst>
          </p:cNvPr>
          <p:cNvSpPr txBox="1"/>
          <p:nvPr/>
        </p:nvSpPr>
        <p:spPr>
          <a:xfrm>
            <a:off x="1006341" y="907963"/>
            <a:ext cx="5214349" cy="2469907"/>
          </a:xfrm>
          <a:prstGeom prst="rect">
            <a:avLst/>
          </a:prstGeom>
          <a:noFill/>
        </p:spPr>
        <p:txBody>
          <a:bodyPr wrap="square">
            <a:spAutoFit/>
          </a:bodyPr>
          <a:lstStyle/>
          <a:p>
            <a:pPr marL="114300" indent="0">
              <a:buNone/>
            </a:pPr>
            <a:r>
              <a:rPr lang="nl" sz="1000" dirty="0"/>
              <a:t>De overstap van het PO naar het VO goed laten verlopen</a:t>
            </a:r>
            <a:br>
              <a:rPr lang="nl" sz="1000" dirty="0"/>
            </a:br>
            <a:r>
              <a:rPr lang="nl" sz="1000" dirty="0"/>
              <a:t>Iedere leerling op de best passende plek, de kans waar de leerling gaat slagen het grootst is</a:t>
            </a:r>
          </a:p>
          <a:p>
            <a:pPr marL="114300" indent="0">
              <a:buNone/>
            </a:pPr>
            <a:endParaRPr lang="nl" sz="1000" b="1" dirty="0"/>
          </a:p>
          <a:p>
            <a:pPr marL="114300" indent="0">
              <a:lnSpc>
                <a:spcPct val="114999"/>
              </a:lnSpc>
              <a:buNone/>
            </a:pPr>
            <a:r>
              <a:rPr lang="nl" sz="1000" b="1" dirty="0"/>
              <a:t>Door:</a:t>
            </a:r>
            <a:endParaRPr lang="nl" sz="1000" dirty="0"/>
          </a:p>
          <a:p>
            <a:pPr marL="114300" indent="0">
              <a:lnSpc>
                <a:spcPct val="114999"/>
              </a:lnSpc>
              <a:buNone/>
            </a:pPr>
            <a:r>
              <a:rPr lang="nl" sz="1000" dirty="0"/>
              <a:t>Op basis van zo goed mogelijke informatie en contact met de school de keuze te maken</a:t>
            </a:r>
          </a:p>
          <a:p>
            <a:pPr marL="114300" indent="0">
              <a:lnSpc>
                <a:spcPct val="114999"/>
              </a:lnSpc>
              <a:buNone/>
            </a:pPr>
            <a:endParaRPr lang="nl" sz="1000" dirty="0"/>
          </a:p>
          <a:p>
            <a:pPr marL="114300" indent="0">
              <a:buNone/>
            </a:pPr>
            <a:r>
              <a:rPr lang="nl" sz="1000" b="1" dirty="0"/>
              <a:t>Wie:</a:t>
            </a:r>
            <a:br>
              <a:rPr lang="nl" sz="1000" dirty="0"/>
            </a:br>
            <a:r>
              <a:rPr lang="nl" sz="1000" dirty="0"/>
              <a:t>Oosterlicht College Nieuwegein 	Charissa van Elst</a:t>
            </a:r>
            <a:br>
              <a:rPr lang="nl" sz="1000" dirty="0"/>
            </a:br>
            <a:r>
              <a:rPr lang="nl" sz="1000" dirty="0"/>
              <a:t>Yuverta Houten 		</a:t>
            </a:r>
            <a:r>
              <a:rPr lang="nl-NL" sz="1000" dirty="0"/>
              <a:t>Janita van </a:t>
            </a:r>
            <a:r>
              <a:rPr lang="nl-NL" sz="1000" dirty="0" err="1"/>
              <a:t>Eijden</a:t>
            </a:r>
            <a:endParaRPr lang="nl" sz="1000" dirty="0"/>
          </a:p>
          <a:p>
            <a:pPr marL="114300" indent="0">
              <a:buNone/>
            </a:pPr>
            <a:r>
              <a:rPr lang="nl" sz="1000" dirty="0"/>
              <a:t>De Baanbreker		Petra Verwer</a:t>
            </a:r>
          </a:p>
          <a:p>
            <a:pPr marL="114300" indent="0">
              <a:buNone/>
            </a:pPr>
            <a:r>
              <a:rPr lang="nl" sz="1000" dirty="0"/>
              <a:t>Het Houtens			Margit de Groot</a:t>
            </a:r>
          </a:p>
          <a:p>
            <a:pPr marL="114300"/>
            <a:r>
              <a:rPr lang="nl" sz="1000" dirty="0"/>
              <a:t>Cals College I</a:t>
            </a:r>
            <a:r>
              <a:rPr lang="nl-NL" sz="1000" dirty="0"/>
              <a:t>j</a:t>
            </a:r>
            <a:r>
              <a:rPr lang="nl" sz="1000" dirty="0"/>
              <a:t>sselstein		Frederique Leemkuil</a:t>
            </a:r>
          </a:p>
          <a:p>
            <a:pPr marL="114300" indent="0">
              <a:buNone/>
            </a:pPr>
            <a:r>
              <a:rPr lang="nl" sz="1000" dirty="0"/>
              <a:t>Oosterlicht College Vianen		Menno Bergsma en Margret Bleyendaal</a:t>
            </a:r>
          </a:p>
          <a:p>
            <a:pPr marL="114300" indent="0">
              <a:buNone/>
            </a:pPr>
            <a:r>
              <a:rPr lang="nl" sz="1000" dirty="0"/>
              <a:t>Samenwerkingsverband VO Zuid Utrecht	Joukje Hoving </a:t>
            </a:r>
          </a:p>
        </p:txBody>
      </p:sp>
      <p:pic>
        <p:nvPicPr>
          <p:cNvPr id="9" name="Picture 12">
            <a:extLst>
              <a:ext uri="{FF2B5EF4-FFF2-40B4-BE49-F238E27FC236}">
                <a16:creationId xmlns:a16="http://schemas.microsoft.com/office/drawing/2014/main" id="{CA340846-7AC2-DCC0-7884-79B2603F4399}"/>
              </a:ext>
            </a:extLst>
          </p:cNvPr>
          <p:cNvPicPr>
            <a:picLocks noChangeAspect="1"/>
          </p:cNvPicPr>
          <p:nvPr/>
        </p:nvPicPr>
        <p:blipFill>
          <a:blip r:embed="rId3"/>
          <a:stretch>
            <a:fillRect/>
          </a:stretch>
        </p:blipFill>
        <p:spPr>
          <a:xfrm>
            <a:off x="6296018" y="636350"/>
            <a:ext cx="2847982" cy="4049852"/>
          </a:xfrm>
          <a:prstGeom prst="rect">
            <a:avLst/>
          </a:prstGeom>
        </p:spPr>
      </p:pic>
    </p:spTree>
    <p:extLst>
      <p:ext uri="{BB962C8B-B14F-4D97-AF65-F5344CB8AC3E}">
        <p14:creationId xmlns:p14="http://schemas.microsoft.com/office/powerpoint/2010/main" val="3633177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CDD9DE67-AF24-7546-AF02-E6B9731C5D23}"/>
              </a:ext>
            </a:extLst>
          </p:cNvPr>
          <p:cNvSpPr>
            <a:spLocks noGrp="1"/>
          </p:cNvSpPr>
          <p:nvPr>
            <p:ph type="subTitle" idx="1"/>
          </p:nvPr>
        </p:nvSpPr>
        <p:spPr>
          <a:xfrm>
            <a:off x="1135857" y="1036695"/>
            <a:ext cx="3343275" cy="2411533"/>
          </a:xfrm>
        </p:spPr>
        <p:txBody>
          <a:bodyPr>
            <a:normAutofit fontScale="55000" lnSpcReduction="20000"/>
          </a:bodyPr>
          <a:lstStyle/>
          <a:p>
            <a:pPr>
              <a:spcBef>
                <a:spcPts val="450"/>
              </a:spcBef>
            </a:pPr>
            <a:r>
              <a:rPr lang="nl-NL" sz="1275" dirty="0">
                <a:latin typeface="Frutiger 45 Light" pitchFamily="2" charset="0"/>
              </a:rPr>
              <a:t>Grootste verschillen:</a:t>
            </a:r>
          </a:p>
          <a:p>
            <a:pPr>
              <a:spcBef>
                <a:spcPts val="450"/>
              </a:spcBef>
            </a:pPr>
            <a:endParaRPr lang="nl-NL" sz="1275" dirty="0">
              <a:latin typeface="Frutiger 45 Light" pitchFamily="2" charset="0"/>
            </a:endParaRPr>
          </a:p>
          <a:p>
            <a:pPr>
              <a:spcBef>
                <a:spcPts val="450"/>
              </a:spcBef>
            </a:pPr>
            <a:r>
              <a:rPr lang="nl-NL" sz="1275" dirty="0">
                <a:latin typeface="Frutiger 45 Light" pitchFamily="2" charset="0"/>
              </a:rPr>
              <a:t>Verschuiving van verdelen naar samenwerken</a:t>
            </a:r>
          </a:p>
          <a:p>
            <a:pPr>
              <a:spcBef>
                <a:spcPts val="450"/>
              </a:spcBef>
            </a:pPr>
            <a:endParaRPr lang="nl-NL" sz="1275" dirty="0">
              <a:latin typeface="Frutiger 45 Light" pitchFamily="2" charset="0"/>
            </a:endParaRPr>
          </a:p>
          <a:p>
            <a:pPr>
              <a:spcBef>
                <a:spcPts val="450"/>
              </a:spcBef>
            </a:pPr>
            <a:r>
              <a:rPr lang="nl-NL" sz="1275" dirty="0">
                <a:latin typeface="Frutiger 45 Light" pitchFamily="2" charset="0"/>
              </a:rPr>
              <a:t>Vergroten van zicht op kwaliteit door concreter te maken en verstevigen van bestaande relaties</a:t>
            </a:r>
          </a:p>
          <a:p>
            <a:pPr>
              <a:spcBef>
                <a:spcPts val="450"/>
              </a:spcBef>
            </a:pPr>
            <a:endParaRPr lang="nl-NL" sz="1275" dirty="0">
              <a:latin typeface="Frutiger 45 Light" pitchFamily="2" charset="0"/>
            </a:endParaRPr>
          </a:p>
          <a:p>
            <a:pPr>
              <a:spcBef>
                <a:spcPts val="450"/>
              </a:spcBef>
            </a:pPr>
            <a:r>
              <a:rPr lang="nl-NL" sz="1275" dirty="0">
                <a:latin typeface="Frutiger 45 Light" pitchFamily="2" charset="0"/>
              </a:rPr>
              <a:t>Transparante processen naar de scholen op alle vlakken</a:t>
            </a:r>
          </a:p>
          <a:p>
            <a:pPr>
              <a:spcBef>
                <a:spcPts val="450"/>
              </a:spcBef>
            </a:pPr>
            <a:endParaRPr lang="nl-NL" sz="1275" dirty="0">
              <a:latin typeface="Frutiger 45 Light" pitchFamily="2" charset="0"/>
            </a:endParaRPr>
          </a:p>
          <a:p>
            <a:pPr>
              <a:spcBef>
                <a:spcPts val="450"/>
              </a:spcBef>
            </a:pPr>
            <a:r>
              <a:rPr lang="nl-NL" sz="1275" dirty="0">
                <a:latin typeface="Frutiger 45 Light" pitchFamily="2" charset="0"/>
              </a:rPr>
              <a:t>Verstevigen lerend netwerk</a:t>
            </a:r>
          </a:p>
          <a:p>
            <a:pPr>
              <a:spcBef>
                <a:spcPts val="450"/>
              </a:spcBef>
            </a:pPr>
            <a:endParaRPr lang="nl-NL" sz="1275" dirty="0">
              <a:latin typeface="Frutiger 45 Light" pitchFamily="2" charset="0"/>
            </a:endParaRPr>
          </a:p>
          <a:p>
            <a:pPr>
              <a:spcBef>
                <a:spcPts val="450"/>
              </a:spcBef>
            </a:pPr>
            <a:r>
              <a:rPr lang="nl-NL" sz="1275" dirty="0">
                <a:latin typeface="Frutiger 45 Light" pitchFamily="2" charset="0"/>
              </a:rPr>
              <a:t>Kernwaarden:</a:t>
            </a:r>
          </a:p>
          <a:p>
            <a:pPr>
              <a:spcBef>
                <a:spcPts val="450"/>
              </a:spcBef>
            </a:pPr>
            <a:r>
              <a:rPr lang="nl-NL" sz="1275" dirty="0">
                <a:latin typeface="Frutiger 45 Light" pitchFamily="2" charset="0"/>
              </a:rPr>
              <a:t>Aandacht</a:t>
            </a:r>
          </a:p>
          <a:p>
            <a:pPr>
              <a:spcBef>
                <a:spcPts val="450"/>
              </a:spcBef>
            </a:pPr>
            <a:r>
              <a:rPr lang="nl-NL" sz="1275" dirty="0">
                <a:latin typeface="Frutiger 45 Light" pitchFamily="2" charset="0"/>
              </a:rPr>
              <a:t>Collegialiteit</a:t>
            </a:r>
          </a:p>
          <a:p>
            <a:pPr>
              <a:spcBef>
                <a:spcPts val="450"/>
              </a:spcBef>
            </a:pPr>
            <a:r>
              <a:rPr lang="nl-NL" sz="1275" dirty="0" err="1">
                <a:latin typeface="Frutiger 45 Light" pitchFamily="2" charset="0"/>
              </a:rPr>
              <a:t>Kwalitei</a:t>
            </a:r>
            <a:endParaRPr lang="nl-NL" sz="1275" dirty="0">
              <a:latin typeface="Frutiger 45 Light" pitchFamily="2" charset="0"/>
            </a:endParaRPr>
          </a:p>
        </p:txBody>
      </p:sp>
      <p:sp>
        <p:nvSpPr>
          <p:cNvPr id="4" name="Rechthoek 3">
            <a:extLst>
              <a:ext uri="{FF2B5EF4-FFF2-40B4-BE49-F238E27FC236}">
                <a16:creationId xmlns:a16="http://schemas.microsoft.com/office/drawing/2014/main" id="{566DDB1D-6B1E-1F4D-BB03-0D3387999892}"/>
              </a:ext>
            </a:extLst>
          </p:cNvPr>
          <p:cNvSpPr/>
          <p:nvPr/>
        </p:nvSpPr>
        <p:spPr>
          <a:xfrm>
            <a:off x="917766" y="1722798"/>
            <a:ext cx="121447" cy="12144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a:solidFill>
                <a:srgbClr val="FFC000"/>
              </a:solidFill>
            </a:endParaRPr>
          </a:p>
        </p:txBody>
      </p:sp>
      <p:sp>
        <p:nvSpPr>
          <p:cNvPr id="12" name="Rechthoek 11">
            <a:extLst>
              <a:ext uri="{FF2B5EF4-FFF2-40B4-BE49-F238E27FC236}">
                <a16:creationId xmlns:a16="http://schemas.microsoft.com/office/drawing/2014/main" id="{EC8648C3-9F23-4C4C-80A1-33DF81A4AF84}"/>
              </a:ext>
            </a:extLst>
          </p:cNvPr>
          <p:cNvSpPr/>
          <p:nvPr/>
        </p:nvSpPr>
        <p:spPr>
          <a:xfrm>
            <a:off x="4017466" y="4050505"/>
            <a:ext cx="1092995" cy="109299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dirty="0">
              <a:solidFill>
                <a:srgbClr val="FFC000"/>
              </a:solidFill>
            </a:endParaRPr>
          </a:p>
        </p:txBody>
      </p:sp>
      <p:sp>
        <p:nvSpPr>
          <p:cNvPr id="15" name="Rechthoek 14">
            <a:extLst>
              <a:ext uri="{FF2B5EF4-FFF2-40B4-BE49-F238E27FC236}">
                <a16:creationId xmlns:a16="http://schemas.microsoft.com/office/drawing/2014/main" id="{8781CBD0-12A7-1A41-97FB-1C9E2B0B7B0B}"/>
              </a:ext>
            </a:extLst>
          </p:cNvPr>
          <p:cNvSpPr/>
          <p:nvPr/>
        </p:nvSpPr>
        <p:spPr>
          <a:xfrm>
            <a:off x="915689" y="2100502"/>
            <a:ext cx="121447" cy="12144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a:solidFill>
                <a:srgbClr val="FFC000"/>
              </a:solidFill>
            </a:endParaRPr>
          </a:p>
        </p:txBody>
      </p:sp>
      <p:sp>
        <p:nvSpPr>
          <p:cNvPr id="16" name="Rechthoek 15">
            <a:extLst>
              <a:ext uri="{FF2B5EF4-FFF2-40B4-BE49-F238E27FC236}">
                <a16:creationId xmlns:a16="http://schemas.microsoft.com/office/drawing/2014/main" id="{CB8CCB85-EED4-CD47-B695-7B133010C3AD}"/>
              </a:ext>
            </a:extLst>
          </p:cNvPr>
          <p:cNvSpPr/>
          <p:nvPr/>
        </p:nvSpPr>
        <p:spPr>
          <a:xfrm>
            <a:off x="917831" y="1388154"/>
            <a:ext cx="121447" cy="12144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a:solidFill>
                <a:srgbClr val="FFC000"/>
              </a:solidFill>
            </a:endParaRPr>
          </a:p>
        </p:txBody>
      </p:sp>
      <p:pic>
        <p:nvPicPr>
          <p:cNvPr id="20" name="Afbeelding 19">
            <a:extLst>
              <a:ext uri="{FF2B5EF4-FFF2-40B4-BE49-F238E27FC236}">
                <a16:creationId xmlns:a16="http://schemas.microsoft.com/office/drawing/2014/main" id="{E9961289-F4EA-3943-8B27-F488B3A478BA}"/>
              </a:ext>
            </a:extLst>
          </p:cNvPr>
          <p:cNvPicPr>
            <a:picLocks noChangeAspect="1"/>
          </p:cNvPicPr>
          <p:nvPr/>
        </p:nvPicPr>
        <p:blipFill>
          <a:blip r:embed="rId2"/>
          <a:stretch>
            <a:fillRect/>
          </a:stretch>
        </p:blipFill>
        <p:spPr>
          <a:xfrm>
            <a:off x="148828" y="4046836"/>
            <a:ext cx="2861661" cy="707831"/>
          </a:xfrm>
          <a:prstGeom prst="rect">
            <a:avLst/>
          </a:prstGeom>
        </p:spPr>
      </p:pic>
      <p:sp>
        <p:nvSpPr>
          <p:cNvPr id="22" name="Titel 1">
            <a:extLst>
              <a:ext uri="{FF2B5EF4-FFF2-40B4-BE49-F238E27FC236}">
                <a16:creationId xmlns:a16="http://schemas.microsoft.com/office/drawing/2014/main" id="{5EFCB6C7-70C1-3D4B-A77F-03D20CF53B39}"/>
              </a:ext>
            </a:extLst>
          </p:cNvPr>
          <p:cNvSpPr>
            <a:spLocks noGrp="1"/>
          </p:cNvSpPr>
          <p:nvPr>
            <p:ph type="ctrTitle"/>
          </p:nvPr>
        </p:nvSpPr>
        <p:spPr>
          <a:xfrm>
            <a:off x="1135856" y="365075"/>
            <a:ext cx="3974604" cy="778208"/>
          </a:xfrm>
        </p:spPr>
        <p:txBody>
          <a:bodyPr anchor="t">
            <a:normAutofit/>
          </a:bodyPr>
          <a:lstStyle/>
          <a:p>
            <a:pPr>
              <a:lnSpc>
                <a:spcPts val="2100"/>
              </a:lnSpc>
            </a:pPr>
            <a:r>
              <a:rPr lang="nl-NL" sz="1800" b="1" dirty="0">
                <a:solidFill>
                  <a:schemeClr val="accent5">
                    <a:lumMod val="75000"/>
                  </a:schemeClr>
                </a:solidFill>
                <a:latin typeface="Frutiger 65" pitchFamily="2" charset="0"/>
              </a:rPr>
              <a:t>Vervolgonderwijs</a:t>
            </a:r>
            <a:br>
              <a:rPr lang="nl-NL" sz="1800" b="1" dirty="0">
                <a:solidFill>
                  <a:srgbClr val="0070C0"/>
                </a:solidFill>
                <a:latin typeface="Frutiger 65" pitchFamily="2" charset="0"/>
              </a:rPr>
            </a:br>
            <a:r>
              <a:rPr lang="nl-NL" sz="1800" b="1" dirty="0">
                <a:latin typeface="Frutiger 65" pitchFamily="2" charset="0"/>
              </a:rPr>
              <a:t> </a:t>
            </a:r>
            <a:endParaRPr lang="nl-NL" sz="1800" b="1" dirty="0">
              <a:solidFill>
                <a:srgbClr val="FFC000"/>
              </a:solidFill>
              <a:latin typeface="Frutiger 65" pitchFamily="2" charset="0"/>
            </a:endParaRPr>
          </a:p>
        </p:txBody>
      </p:sp>
      <p:sp>
        <p:nvSpPr>
          <p:cNvPr id="23" name="Rechthoek 22">
            <a:extLst>
              <a:ext uri="{FF2B5EF4-FFF2-40B4-BE49-F238E27FC236}">
                <a16:creationId xmlns:a16="http://schemas.microsoft.com/office/drawing/2014/main" id="{7A52CD84-911C-3943-8FFB-DD0FCFD7C001}"/>
              </a:ext>
            </a:extLst>
          </p:cNvPr>
          <p:cNvSpPr/>
          <p:nvPr/>
        </p:nvSpPr>
        <p:spPr>
          <a:xfrm>
            <a:off x="875297" y="461519"/>
            <a:ext cx="174831" cy="17483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a:solidFill>
                <a:srgbClr val="FFC000"/>
              </a:solidFill>
            </a:endParaRPr>
          </a:p>
        </p:txBody>
      </p:sp>
      <p:sp>
        <p:nvSpPr>
          <p:cNvPr id="8" name="Rechthoek 7">
            <a:extLst>
              <a:ext uri="{FF2B5EF4-FFF2-40B4-BE49-F238E27FC236}">
                <a16:creationId xmlns:a16="http://schemas.microsoft.com/office/drawing/2014/main" id="{C7E36C00-D257-7563-866A-C285C4F6643D}"/>
              </a:ext>
            </a:extLst>
          </p:cNvPr>
          <p:cNvSpPr/>
          <p:nvPr/>
        </p:nvSpPr>
        <p:spPr>
          <a:xfrm>
            <a:off x="915688" y="2428727"/>
            <a:ext cx="121447" cy="12144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a:solidFill>
                <a:srgbClr val="FFC000"/>
              </a:solidFill>
            </a:endParaRPr>
          </a:p>
        </p:txBody>
      </p:sp>
      <p:sp>
        <p:nvSpPr>
          <p:cNvPr id="5" name="Rechthoek 4">
            <a:extLst>
              <a:ext uri="{FF2B5EF4-FFF2-40B4-BE49-F238E27FC236}">
                <a16:creationId xmlns:a16="http://schemas.microsoft.com/office/drawing/2014/main" id="{8AB8CBC8-4992-DA7B-FA99-AD2FB5A8F3EE}"/>
              </a:ext>
            </a:extLst>
          </p:cNvPr>
          <p:cNvSpPr/>
          <p:nvPr/>
        </p:nvSpPr>
        <p:spPr>
          <a:xfrm>
            <a:off x="917831" y="2747265"/>
            <a:ext cx="121447" cy="12144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a:solidFill>
                <a:srgbClr val="FFC000"/>
              </a:solidFill>
            </a:endParaRPr>
          </a:p>
        </p:txBody>
      </p:sp>
      <p:pic>
        <p:nvPicPr>
          <p:cNvPr id="7" name="Afbeelding 7" descr="Afbeelding met tafel&#10;&#10;Automatisch gegenereerde beschrijving">
            <a:extLst>
              <a:ext uri="{FF2B5EF4-FFF2-40B4-BE49-F238E27FC236}">
                <a16:creationId xmlns:a16="http://schemas.microsoft.com/office/drawing/2014/main" id="{4C46179A-2CB1-D613-EBA3-4A99E0BE04AA}"/>
              </a:ext>
            </a:extLst>
          </p:cNvPr>
          <p:cNvPicPr>
            <a:picLocks noChangeAspect="1"/>
          </p:cNvPicPr>
          <p:nvPr/>
        </p:nvPicPr>
        <p:blipFill rotWithShape="1">
          <a:blip r:embed="rId3"/>
          <a:srcRect l="6122" r="6427"/>
          <a:stretch/>
        </p:blipFill>
        <p:spPr>
          <a:xfrm>
            <a:off x="875297" y="1049851"/>
            <a:ext cx="4127289" cy="2647441"/>
          </a:xfrm>
          <a:prstGeom prst="rect">
            <a:avLst/>
          </a:prstGeom>
        </p:spPr>
      </p:pic>
      <p:pic>
        <p:nvPicPr>
          <p:cNvPr id="1026" name="Picture 2" descr="De bronafbeelding bekijken">
            <a:extLst>
              <a:ext uri="{FF2B5EF4-FFF2-40B4-BE49-F238E27FC236}">
                <a16:creationId xmlns:a16="http://schemas.microsoft.com/office/drawing/2014/main" id="{3C641C43-A5AD-7614-ABF5-9C0B6479DE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7039" y="704161"/>
            <a:ext cx="3874235" cy="4050506"/>
          </a:xfrm>
          <a:prstGeom prst="rect">
            <a:avLst/>
          </a:prstGeom>
          <a:noFill/>
          <a:extLst>
            <a:ext uri="{909E8E84-426E-40DD-AFC4-6F175D3DCCD1}">
              <a14:hiddenFill xmlns:a14="http://schemas.microsoft.com/office/drawing/2010/main">
                <a:solidFill>
                  <a:srgbClr val="FFFFFF"/>
                </a:solidFill>
              </a14:hiddenFill>
            </a:ext>
          </a:extLst>
        </p:spPr>
      </p:pic>
      <p:sp>
        <p:nvSpPr>
          <p:cNvPr id="11" name="Tekstvak 10">
            <a:extLst>
              <a:ext uri="{FF2B5EF4-FFF2-40B4-BE49-F238E27FC236}">
                <a16:creationId xmlns:a16="http://schemas.microsoft.com/office/drawing/2014/main" id="{09FC3297-FC02-54BE-74D3-97DDF2A22560}"/>
              </a:ext>
            </a:extLst>
          </p:cNvPr>
          <p:cNvSpPr txBox="1"/>
          <p:nvPr/>
        </p:nvSpPr>
        <p:spPr>
          <a:xfrm>
            <a:off x="6580909" y="3448228"/>
            <a:ext cx="184731" cy="307777"/>
          </a:xfrm>
          <a:prstGeom prst="rect">
            <a:avLst/>
          </a:prstGeom>
          <a:noFill/>
        </p:spPr>
        <p:txBody>
          <a:bodyPr wrap="none" rtlCol="0">
            <a:spAutoFit/>
          </a:bodyPr>
          <a:lstStyle/>
          <a:p>
            <a:endParaRPr lang="nl-NL" dirty="0"/>
          </a:p>
        </p:txBody>
      </p:sp>
      <p:sp>
        <p:nvSpPr>
          <p:cNvPr id="13" name="Tekstvak 12">
            <a:extLst>
              <a:ext uri="{FF2B5EF4-FFF2-40B4-BE49-F238E27FC236}">
                <a16:creationId xmlns:a16="http://schemas.microsoft.com/office/drawing/2014/main" id="{CE441FEC-D229-2C41-95A8-BE523580E1F7}"/>
              </a:ext>
            </a:extLst>
          </p:cNvPr>
          <p:cNvSpPr txBox="1"/>
          <p:nvPr/>
        </p:nvSpPr>
        <p:spPr>
          <a:xfrm>
            <a:off x="6765640" y="4039892"/>
            <a:ext cx="1159292" cy="215444"/>
          </a:xfrm>
          <a:prstGeom prst="rect">
            <a:avLst/>
          </a:prstGeom>
          <a:noFill/>
        </p:spPr>
        <p:txBody>
          <a:bodyPr wrap="none" rtlCol="0">
            <a:spAutoFit/>
          </a:bodyPr>
          <a:lstStyle/>
          <a:p>
            <a:r>
              <a:rPr lang="nl-NL" sz="800" dirty="0">
                <a:solidFill>
                  <a:schemeClr val="bg1"/>
                </a:solidFill>
              </a:rPr>
              <a:t>Met of zonder LWOO</a:t>
            </a:r>
          </a:p>
        </p:txBody>
      </p:sp>
      <p:cxnSp>
        <p:nvCxnSpPr>
          <p:cNvPr id="24" name="Rechte verbindingslijn met pijl 23">
            <a:extLst>
              <a:ext uri="{FF2B5EF4-FFF2-40B4-BE49-F238E27FC236}">
                <a16:creationId xmlns:a16="http://schemas.microsoft.com/office/drawing/2014/main" id="{990C2108-DBD0-DCD2-1949-ED1E7C00B96C}"/>
              </a:ext>
            </a:extLst>
          </p:cNvPr>
          <p:cNvCxnSpPr/>
          <p:nvPr/>
        </p:nvCxnSpPr>
        <p:spPr>
          <a:xfrm flipH="1" flipV="1">
            <a:off x="8126472" y="3086958"/>
            <a:ext cx="151254" cy="165005"/>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2716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06339F36-8351-B74D-814F-E951EB18F791}"/>
              </a:ext>
            </a:extLst>
          </p:cNvPr>
          <p:cNvPicPr>
            <a:picLocks noChangeAspect="1"/>
          </p:cNvPicPr>
          <p:nvPr/>
        </p:nvPicPr>
        <p:blipFill>
          <a:blip r:embed="rId2"/>
          <a:stretch>
            <a:fillRect/>
          </a:stretch>
        </p:blipFill>
        <p:spPr>
          <a:xfrm>
            <a:off x="148828" y="4046836"/>
            <a:ext cx="2861661" cy="707831"/>
          </a:xfrm>
          <a:prstGeom prst="rect">
            <a:avLst/>
          </a:prstGeom>
        </p:spPr>
      </p:pic>
      <p:sp>
        <p:nvSpPr>
          <p:cNvPr id="12" name="Rechthoek 11">
            <a:extLst>
              <a:ext uri="{FF2B5EF4-FFF2-40B4-BE49-F238E27FC236}">
                <a16:creationId xmlns:a16="http://schemas.microsoft.com/office/drawing/2014/main" id="{EC8648C3-9F23-4C4C-80A1-33DF81A4AF84}"/>
              </a:ext>
            </a:extLst>
          </p:cNvPr>
          <p:cNvSpPr/>
          <p:nvPr/>
        </p:nvSpPr>
        <p:spPr>
          <a:xfrm>
            <a:off x="4017466" y="4050505"/>
            <a:ext cx="1092995" cy="109299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dirty="0">
              <a:solidFill>
                <a:srgbClr val="FFC000"/>
              </a:solidFill>
            </a:endParaRPr>
          </a:p>
        </p:txBody>
      </p:sp>
      <p:sp>
        <p:nvSpPr>
          <p:cNvPr id="16" name="Rechthoek 15">
            <a:extLst>
              <a:ext uri="{FF2B5EF4-FFF2-40B4-BE49-F238E27FC236}">
                <a16:creationId xmlns:a16="http://schemas.microsoft.com/office/drawing/2014/main" id="{CB8CCB85-EED4-CD47-B695-7B133010C3AD}"/>
              </a:ext>
            </a:extLst>
          </p:cNvPr>
          <p:cNvSpPr/>
          <p:nvPr/>
        </p:nvSpPr>
        <p:spPr>
          <a:xfrm>
            <a:off x="928682" y="1014642"/>
            <a:ext cx="121447" cy="12144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a:solidFill>
                <a:srgbClr val="FFC000"/>
              </a:solidFill>
            </a:endParaRPr>
          </a:p>
        </p:txBody>
      </p:sp>
      <p:sp>
        <p:nvSpPr>
          <p:cNvPr id="17" name="Titel 1">
            <a:extLst>
              <a:ext uri="{FF2B5EF4-FFF2-40B4-BE49-F238E27FC236}">
                <a16:creationId xmlns:a16="http://schemas.microsoft.com/office/drawing/2014/main" id="{6761CE25-25DE-F34C-9761-EC61BDFA5FAA}"/>
              </a:ext>
            </a:extLst>
          </p:cNvPr>
          <p:cNvSpPr>
            <a:spLocks noGrp="1"/>
          </p:cNvSpPr>
          <p:nvPr>
            <p:ph type="ctrTitle"/>
          </p:nvPr>
        </p:nvSpPr>
        <p:spPr>
          <a:xfrm>
            <a:off x="1135856" y="365075"/>
            <a:ext cx="3974604" cy="778208"/>
          </a:xfrm>
        </p:spPr>
        <p:txBody>
          <a:bodyPr anchor="t">
            <a:normAutofit/>
          </a:bodyPr>
          <a:lstStyle/>
          <a:p>
            <a:pPr>
              <a:lnSpc>
                <a:spcPts val="2100"/>
              </a:lnSpc>
            </a:pPr>
            <a:r>
              <a:rPr lang="nl-NL" sz="1800" b="1" dirty="0">
                <a:solidFill>
                  <a:srgbClr val="0070C0"/>
                </a:solidFill>
                <a:latin typeface="Frutiger 65" pitchFamily="2" charset="0"/>
              </a:rPr>
              <a:t>Leerwegondersteunend onderwijs</a:t>
            </a:r>
            <a:br>
              <a:rPr lang="nl-NL" sz="1800" b="1" dirty="0">
                <a:solidFill>
                  <a:srgbClr val="0070C0"/>
                </a:solidFill>
                <a:latin typeface="Frutiger 65" pitchFamily="2" charset="0"/>
              </a:rPr>
            </a:br>
            <a:r>
              <a:rPr lang="nl-NL" sz="1800" b="1" dirty="0">
                <a:latin typeface="Frutiger 65" pitchFamily="2" charset="0"/>
              </a:rPr>
              <a:t> </a:t>
            </a:r>
            <a:endParaRPr lang="nl-NL" sz="1800" b="1" dirty="0">
              <a:solidFill>
                <a:srgbClr val="FFC000"/>
              </a:solidFill>
              <a:latin typeface="Frutiger 65" pitchFamily="2" charset="0"/>
            </a:endParaRPr>
          </a:p>
        </p:txBody>
      </p:sp>
      <p:sp>
        <p:nvSpPr>
          <p:cNvPr id="18" name="Rechthoek 17">
            <a:extLst>
              <a:ext uri="{FF2B5EF4-FFF2-40B4-BE49-F238E27FC236}">
                <a16:creationId xmlns:a16="http://schemas.microsoft.com/office/drawing/2014/main" id="{DED82392-304D-894A-8BE2-433614ED24EB}"/>
              </a:ext>
            </a:extLst>
          </p:cNvPr>
          <p:cNvSpPr/>
          <p:nvPr/>
        </p:nvSpPr>
        <p:spPr>
          <a:xfrm>
            <a:off x="875297" y="461519"/>
            <a:ext cx="174831" cy="17483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a:solidFill>
                <a:srgbClr val="FFC000"/>
              </a:solidFill>
            </a:endParaRPr>
          </a:p>
        </p:txBody>
      </p:sp>
      <p:sp>
        <p:nvSpPr>
          <p:cNvPr id="6" name="Rechthoek 5">
            <a:extLst>
              <a:ext uri="{FF2B5EF4-FFF2-40B4-BE49-F238E27FC236}">
                <a16:creationId xmlns:a16="http://schemas.microsoft.com/office/drawing/2014/main" id="{A7798F47-F85D-1D37-6EE3-4A303A75EB53}"/>
              </a:ext>
            </a:extLst>
          </p:cNvPr>
          <p:cNvSpPr/>
          <p:nvPr/>
        </p:nvSpPr>
        <p:spPr>
          <a:xfrm>
            <a:off x="919660" y="1832386"/>
            <a:ext cx="121447" cy="12144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a:solidFill>
                <a:srgbClr val="FFC000"/>
              </a:solidFill>
            </a:endParaRPr>
          </a:p>
        </p:txBody>
      </p:sp>
      <p:sp>
        <p:nvSpPr>
          <p:cNvPr id="13" name="Rechthoek 12">
            <a:extLst>
              <a:ext uri="{FF2B5EF4-FFF2-40B4-BE49-F238E27FC236}">
                <a16:creationId xmlns:a16="http://schemas.microsoft.com/office/drawing/2014/main" id="{B51DB891-2560-7FE2-6DAB-3498E823AD26}"/>
              </a:ext>
            </a:extLst>
          </p:cNvPr>
          <p:cNvSpPr/>
          <p:nvPr/>
        </p:nvSpPr>
        <p:spPr>
          <a:xfrm>
            <a:off x="926588" y="2710927"/>
            <a:ext cx="121447" cy="12144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a:solidFill>
                <a:srgbClr val="FFC000"/>
              </a:solidFill>
            </a:endParaRPr>
          </a:p>
        </p:txBody>
      </p:sp>
      <p:sp>
        <p:nvSpPr>
          <p:cNvPr id="8" name="Tekstvak 7">
            <a:extLst>
              <a:ext uri="{FF2B5EF4-FFF2-40B4-BE49-F238E27FC236}">
                <a16:creationId xmlns:a16="http://schemas.microsoft.com/office/drawing/2014/main" id="{235BD56C-3586-661D-64A2-6BA6DD7A97D3}"/>
              </a:ext>
            </a:extLst>
          </p:cNvPr>
          <p:cNvSpPr txBox="1"/>
          <p:nvPr/>
        </p:nvSpPr>
        <p:spPr>
          <a:xfrm>
            <a:off x="987310" y="883768"/>
            <a:ext cx="5849908" cy="2708755"/>
          </a:xfrm>
          <a:prstGeom prst="rect">
            <a:avLst/>
          </a:prstGeom>
          <a:noFill/>
        </p:spPr>
        <p:txBody>
          <a:bodyPr wrap="square">
            <a:spAutoFit/>
          </a:bodyPr>
          <a:lstStyle/>
          <a:p>
            <a:pPr marL="114300" indent="0">
              <a:lnSpc>
                <a:spcPct val="114999"/>
              </a:lnSpc>
              <a:buNone/>
            </a:pPr>
            <a:r>
              <a:rPr lang="nl-NL" sz="1000" b="1" dirty="0"/>
              <a:t>Wat is LWOO?</a:t>
            </a:r>
          </a:p>
          <a:p>
            <a:pPr marL="114300" indent="0">
              <a:lnSpc>
                <a:spcPct val="114999"/>
              </a:lnSpc>
              <a:buNone/>
            </a:pPr>
            <a:r>
              <a:rPr lang="nl-NL" sz="1000" dirty="0"/>
              <a:t>Leerwegondersteunend onderwijs (LWOO) is een vorm van extra begeleiding voor leerlingen binnen het reguliere VMBO. LWOO leidt op voor een 'gewoon' VMBO diploma dat toegang geeft tot het MBO. </a:t>
            </a:r>
          </a:p>
          <a:p>
            <a:pPr marL="114300" indent="0">
              <a:buNone/>
            </a:pPr>
            <a:endParaRPr lang="nl-NL" sz="1000" dirty="0"/>
          </a:p>
          <a:p>
            <a:pPr marL="114300" indent="0">
              <a:lnSpc>
                <a:spcPct val="114999"/>
              </a:lnSpc>
              <a:buNone/>
            </a:pPr>
            <a:r>
              <a:rPr lang="nl-NL" sz="1000" b="1" dirty="0"/>
              <a:t>Voor wie is LWOO?</a:t>
            </a:r>
          </a:p>
          <a:p>
            <a:pPr marL="114300" indent="0">
              <a:lnSpc>
                <a:spcPct val="114999"/>
              </a:lnSpc>
              <a:buNone/>
            </a:pPr>
            <a:r>
              <a:rPr lang="nl-NL" sz="1000" dirty="0"/>
              <a:t>Voor leerlingen die de potentie hebben om een VMBO diploma te behalen, maar op de basisschool een leerachterstand hebben opgelopen en daardoor extra ondersteuning nodig hebben op het voortgezet onderwijs bij het behalen van hun diploma. </a:t>
            </a:r>
          </a:p>
          <a:p>
            <a:pPr marL="114300" indent="0">
              <a:lnSpc>
                <a:spcPct val="114999"/>
              </a:lnSpc>
              <a:buNone/>
            </a:pPr>
            <a:endParaRPr lang="nl-NL" sz="1000" dirty="0"/>
          </a:p>
          <a:p>
            <a:pPr marL="114300" indent="0">
              <a:lnSpc>
                <a:spcPct val="114999"/>
              </a:lnSpc>
              <a:buNone/>
            </a:pPr>
            <a:r>
              <a:rPr lang="nl-NL" sz="1000" b="1" dirty="0"/>
              <a:t>LWOO advies</a:t>
            </a:r>
          </a:p>
          <a:p>
            <a:pPr marL="400050" indent="-285750">
              <a:lnSpc>
                <a:spcPct val="114999"/>
              </a:lnSpc>
              <a:buFont typeface="Arial,Sans-Serif"/>
              <a:buChar char="•"/>
            </a:pPr>
            <a:r>
              <a:rPr lang="nl-NL" sz="1000" dirty="0"/>
              <a:t>De basisschool geeft een VMBO </a:t>
            </a:r>
            <a:r>
              <a:rPr lang="nl-NL" sz="1000" u="sng" dirty="0"/>
              <a:t>advies</a:t>
            </a:r>
            <a:r>
              <a:rPr lang="nl-NL" sz="1000" dirty="0"/>
              <a:t> met of zonder LWOO, gebaseerd op leerresultaten en sociaal-emotioneel functioneren. </a:t>
            </a:r>
            <a:endParaRPr lang="en-US" sz="1000" dirty="0"/>
          </a:p>
          <a:p>
            <a:pPr marL="400050" indent="-285750">
              <a:lnSpc>
                <a:spcPct val="114999"/>
              </a:lnSpc>
              <a:buFont typeface="Arial,Sans-Serif"/>
              <a:buChar char="•"/>
            </a:pPr>
            <a:r>
              <a:rPr lang="nl-NL" sz="1000" dirty="0"/>
              <a:t>De VO-school </a:t>
            </a:r>
            <a:r>
              <a:rPr lang="nl-NL" sz="1000" u="sng" dirty="0"/>
              <a:t>toetst</a:t>
            </a:r>
            <a:r>
              <a:rPr lang="nl-NL" sz="1000" dirty="0"/>
              <a:t> na de aanmelding of uw kind in aanmerking komt voor LWOO, op basis van vastgestelde criteria.</a:t>
            </a:r>
          </a:p>
        </p:txBody>
      </p:sp>
      <p:pic>
        <p:nvPicPr>
          <p:cNvPr id="20" name="Picture 11">
            <a:extLst>
              <a:ext uri="{FF2B5EF4-FFF2-40B4-BE49-F238E27FC236}">
                <a16:creationId xmlns:a16="http://schemas.microsoft.com/office/drawing/2014/main" id="{714D99B7-9F9D-5D0F-7812-B8B55108C153}"/>
              </a:ext>
            </a:extLst>
          </p:cNvPr>
          <p:cNvPicPr>
            <a:picLocks noChangeAspect="1"/>
          </p:cNvPicPr>
          <p:nvPr/>
        </p:nvPicPr>
        <p:blipFill rotWithShape="1">
          <a:blip r:embed="rId3"/>
          <a:srcRect l="55619" t="21138" r="8061" b="52979"/>
          <a:stretch/>
        </p:blipFill>
        <p:spPr>
          <a:xfrm>
            <a:off x="7107381" y="1690255"/>
            <a:ext cx="2036619" cy="1330036"/>
          </a:xfrm>
          <a:prstGeom prst="rect">
            <a:avLst/>
          </a:prstGeom>
        </p:spPr>
      </p:pic>
    </p:spTree>
    <p:extLst>
      <p:ext uri="{BB962C8B-B14F-4D97-AF65-F5344CB8AC3E}">
        <p14:creationId xmlns:p14="http://schemas.microsoft.com/office/powerpoint/2010/main" val="1415250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566DDB1D-6B1E-1F4D-BB03-0D3387999892}"/>
              </a:ext>
            </a:extLst>
          </p:cNvPr>
          <p:cNvSpPr/>
          <p:nvPr/>
        </p:nvSpPr>
        <p:spPr>
          <a:xfrm>
            <a:off x="928682" y="1143890"/>
            <a:ext cx="121447" cy="12144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a:solidFill>
                <a:srgbClr val="FFC000"/>
              </a:solidFill>
            </a:endParaRPr>
          </a:p>
        </p:txBody>
      </p:sp>
      <p:sp>
        <p:nvSpPr>
          <p:cNvPr id="12" name="Rechthoek 11">
            <a:extLst>
              <a:ext uri="{FF2B5EF4-FFF2-40B4-BE49-F238E27FC236}">
                <a16:creationId xmlns:a16="http://schemas.microsoft.com/office/drawing/2014/main" id="{EC8648C3-9F23-4C4C-80A1-33DF81A4AF84}"/>
              </a:ext>
            </a:extLst>
          </p:cNvPr>
          <p:cNvSpPr/>
          <p:nvPr/>
        </p:nvSpPr>
        <p:spPr>
          <a:xfrm>
            <a:off x="4017466" y="4050505"/>
            <a:ext cx="1092995" cy="109299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dirty="0">
              <a:solidFill>
                <a:srgbClr val="FFC000"/>
              </a:solidFill>
            </a:endParaRPr>
          </a:p>
        </p:txBody>
      </p:sp>
      <p:sp>
        <p:nvSpPr>
          <p:cNvPr id="16" name="Rechthoek 15">
            <a:extLst>
              <a:ext uri="{FF2B5EF4-FFF2-40B4-BE49-F238E27FC236}">
                <a16:creationId xmlns:a16="http://schemas.microsoft.com/office/drawing/2014/main" id="{CB8CCB85-EED4-CD47-B695-7B133010C3AD}"/>
              </a:ext>
            </a:extLst>
          </p:cNvPr>
          <p:cNvSpPr/>
          <p:nvPr/>
        </p:nvSpPr>
        <p:spPr>
          <a:xfrm>
            <a:off x="924636" y="1699449"/>
            <a:ext cx="121447" cy="12144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a:solidFill>
                <a:srgbClr val="FFC000"/>
              </a:solidFill>
            </a:endParaRPr>
          </a:p>
        </p:txBody>
      </p:sp>
      <p:pic>
        <p:nvPicPr>
          <p:cNvPr id="20" name="Afbeelding 19">
            <a:extLst>
              <a:ext uri="{FF2B5EF4-FFF2-40B4-BE49-F238E27FC236}">
                <a16:creationId xmlns:a16="http://schemas.microsoft.com/office/drawing/2014/main" id="{E9961289-F4EA-3943-8B27-F488B3A478BA}"/>
              </a:ext>
            </a:extLst>
          </p:cNvPr>
          <p:cNvPicPr>
            <a:picLocks noChangeAspect="1"/>
          </p:cNvPicPr>
          <p:nvPr/>
        </p:nvPicPr>
        <p:blipFill>
          <a:blip r:embed="rId2"/>
          <a:stretch>
            <a:fillRect/>
          </a:stretch>
        </p:blipFill>
        <p:spPr>
          <a:xfrm>
            <a:off x="148828" y="4046836"/>
            <a:ext cx="2861661" cy="707831"/>
          </a:xfrm>
          <a:prstGeom prst="rect">
            <a:avLst/>
          </a:prstGeom>
        </p:spPr>
      </p:pic>
      <p:sp>
        <p:nvSpPr>
          <p:cNvPr id="22" name="Titel 1">
            <a:extLst>
              <a:ext uri="{FF2B5EF4-FFF2-40B4-BE49-F238E27FC236}">
                <a16:creationId xmlns:a16="http://schemas.microsoft.com/office/drawing/2014/main" id="{5EFCB6C7-70C1-3D4B-A77F-03D20CF53B39}"/>
              </a:ext>
            </a:extLst>
          </p:cNvPr>
          <p:cNvSpPr>
            <a:spLocks noGrp="1"/>
          </p:cNvSpPr>
          <p:nvPr>
            <p:ph type="ctrTitle"/>
          </p:nvPr>
        </p:nvSpPr>
        <p:spPr>
          <a:xfrm>
            <a:off x="1135856" y="365075"/>
            <a:ext cx="3974604" cy="963663"/>
          </a:xfrm>
        </p:spPr>
        <p:txBody>
          <a:bodyPr anchor="t">
            <a:normAutofit fontScale="90000"/>
          </a:bodyPr>
          <a:lstStyle/>
          <a:p>
            <a:pPr>
              <a:lnSpc>
                <a:spcPts val="2100"/>
              </a:lnSpc>
            </a:pPr>
            <a:r>
              <a:rPr lang="nl-NL" sz="1800" b="1" dirty="0">
                <a:solidFill>
                  <a:srgbClr val="0070C0"/>
                </a:solidFill>
                <a:latin typeface="Frutiger 65" pitchFamily="2" charset="0"/>
              </a:rPr>
              <a:t>LWOO Aanbod</a:t>
            </a:r>
            <a:br>
              <a:rPr lang="nl-NL" sz="1500" b="1" dirty="0">
                <a:solidFill>
                  <a:srgbClr val="0070C0"/>
                </a:solidFill>
                <a:latin typeface="Frutiger 65" pitchFamily="2" charset="0"/>
              </a:rPr>
            </a:br>
            <a:r>
              <a:rPr lang="nl-NL" sz="1500" b="1" dirty="0">
                <a:latin typeface="Frutiger 65" pitchFamily="2" charset="0"/>
              </a:rPr>
              <a:t> </a:t>
            </a:r>
            <a:br>
              <a:rPr lang="nl-NL" sz="1800" b="1" dirty="0">
                <a:solidFill>
                  <a:srgbClr val="0070C0"/>
                </a:solidFill>
                <a:latin typeface="Frutiger 65" pitchFamily="2" charset="0"/>
              </a:rPr>
            </a:br>
            <a:r>
              <a:rPr lang="nl-NL" sz="1800" b="1" dirty="0">
                <a:latin typeface="Frutiger 65" pitchFamily="2" charset="0"/>
              </a:rPr>
              <a:t> </a:t>
            </a:r>
            <a:endParaRPr lang="nl-NL" sz="1800" b="1" dirty="0">
              <a:solidFill>
                <a:srgbClr val="FFC000"/>
              </a:solidFill>
              <a:latin typeface="Frutiger 65" pitchFamily="2" charset="0"/>
            </a:endParaRPr>
          </a:p>
        </p:txBody>
      </p:sp>
      <p:sp>
        <p:nvSpPr>
          <p:cNvPr id="23" name="Rechthoek 22">
            <a:extLst>
              <a:ext uri="{FF2B5EF4-FFF2-40B4-BE49-F238E27FC236}">
                <a16:creationId xmlns:a16="http://schemas.microsoft.com/office/drawing/2014/main" id="{7A52CD84-911C-3943-8FFB-DD0FCFD7C001}"/>
              </a:ext>
            </a:extLst>
          </p:cNvPr>
          <p:cNvSpPr/>
          <p:nvPr/>
        </p:nvSpPr>
        <p:spPr>
          <a:xfrm>
            <a:off x="875297" y="461519"/>
            <a:ext cx="174831" cy="17483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a:solidFill>
                <a:srgbClr val="FFC000"/>
              </a:solidFill>
            </a:endParaRPr>
          </a:p>
        </p:txBody>
      </p:sp>
      <p:sp>
        <p:nvSpPr>
          <p:cNvPr id="5" name="Rechthoek 4">
            <a:extLst>
              <a:ext uri="{FF2B5EF4-FFF2-40B4-BE49-F238E27FC236}">
                <a16:creationId xmlns:a16="http://schemas.microsoft.com/office/drawing/2014/main" id="{F347A2AD-9428-5A69-14C1-3F3E1051BFAE}"/>
              </a:ext>
            </a:extLst>
          </p:cNvPr>
          <p:cNvSpPr/>
          <p:nvPr/>
        </p:nvSpPr>
        <p:spPr>
          <a:xfrm>
            <a:off x="924637" y="3402617"/>
            <a:ext cx="121447" cy="12144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a:solidFill>
                <a:srgbClr val="FFC000"/>
              </a:solidFill>
            </a:endParaRPr>
          </a:p>
        </p:txBody>
      </p:sp>
      <p:sp>
        <p:nvSpPr>
          <p:cNvPr id="9" name="Tekstvak 8">
            <a:extLst>
              <a:ext uri="{FF2B5EF4-FFF2-40B4-BE49-F238E27FC236}">
                <a16:creationId xmlns:a16="http://schemas.microsoft.com/office/drawing/2014/main" id="{147C4B74-1C42-0A6D-96A2-B9C9EC299838}"/>
              </a:ext>
            </a:extLst>
          </p:cNvPr>
          <p:cNvSpPr txBox="1"/>
          <p:nvPr/>
        </p:nvSpPr>
        <p:spPr>
          <a:xfrm>
            <a:off x="1227978" y="891477"/>
            <a:ext cx="4572000" cy="3262753"/>
          </a:xfrm>
          <a:prstGeom prst="rect">
            <a:avLst/>
          </a:prstGeom>
          <a:noFill/>
        </p:spPr>
        <p:txBody>
          <a:bodyPr wrap="square">
            <a:spAutoFit/>
          </a:bodyPr>
          <a:lstStyle/>
          <a:p>
            <a:pPr marL="114300" indent="0">
              <a:lnSpc>
                <a:spcPct val="114999"/>
              </a:lnSpc>
              <a:buNone/>
            </a:pPr>
            <a:endParaRPr lang="nl-NL" sz="1000" dirty="0"/>
          </a:p>
          <a:p>
            <a:pPr marL="114300" indent="0">
              <a:lnSpc>
                <a:spcPct val="114999"/>
              </a:lnSpc>
              <a:buNone/>
            </a:pPr>
            <a:r>
              <a:rPr lang="nl-NL" sz="1000" dirty="0"/>
              <a:t>Scholen bepalen zelf hoe zij LWOO aanbieden. Het aanbod kan per school verschillend zijn en staat op de website van scholen vermeld. </a:t>
            </a:r>
          </a:p>
          <a:p>
            <a:pPr marL="114300" indent="0">
              <a:lnSpc>
                <a:spcPct val="114999"/>
              </a:lnSpc>
              <a:buNone/>
            </a:pPr>
            <a:endParaRPr lang="nl-NL" sz="1000" b="1" dirty="0"/>
          </a:p>
          <a:p>
            <a:pPr marL="114300" indent="0">
              <a:lnSpc>
                <a:spcPct val="114999"/>
              </a:lnSpc>
              <a:buNone/>
            </a:pPr>
            <a:r>
              <a:rPr lang="nl-NL" sz="1000" b="1" dirty="0"/>
              <a:t>Voorbeelden van wat zoal onderdeel kan zijn van het LWOO aanbod:</a:t>
            </a:r>
          </a:p>
          <a:p>
            <a:pPr marL="171450" indent="-171450">
              <a:lnSpc>
                <a:spcPct val="114999"/>
              </a:lnSpc>
              <a:buFontTx/>
              <a:buChar char="-"/>
            </a:pPr>
            <a:r>
              <a:rPr lang="nl-NL" sz="1000" dirty="0"/>
              <a:t>Een kleinere klas</a:t>
            </a:r>
          </a:p>
          <a:p>
            <a:pPr marL="171450" indent="-171450">
              <a:lnSpc>
                <a:spcPct val="114999"/>
              </a:lnSpc>
              <a:buFontTx/>
              <a:buChar char="-"/>
            </a:pPr>
            <a:r>
              <a:rPr lang="nl-NL" sz="1000" dirty="0"/>
              <a:t>Huiswerkbegeleiding voor de leerlingen</a:t>
            </a:r>
          </a:p>
          <a:p>
            <a:pPr marL="171450" indent="-171450">
              <a:lnSpc>
                <a:spcPct val="114999"/>
              </a:lnSpc>
              <a:buFontTx/>
              <a:buChar char="-"/>
            </a:pPr>
            <a:r>
              <a:rPr lang="nl-NL" sz="1000" dirty="0"/>
              <a:t>Inzet van onderwijsassistent</a:t>
            </a:r>
          </a:p>
          <a:p>
            <a:pPr marL="171450" indent="-171450">
              <a:lnSpc>
                <a:spcPct val="114999"/>
              </a:lnSpc>
              <a:buFontTx/>
              <a:buChar char="-"/>
            </a:pPr>
            <a:r>
              <a:rPr lang="nl-NL" sz="1000" dirty="0"/>
              <a:t>Extra mentorlessen</a:t>
            </a:r>
          </a:p>
          <a:p>
            <a:pPr marL="171450" indent="-171450">
              <a:lnSpc>
                <a:spcPct val="114999"/>
              </a:lnSpc>
              <a:buFontTx/>
              <a:buChar char="-"/>
            </a:pPr>
            <a:r>
              <a:rPr lang="nl-NL" sz="1000" dirty="0"/>
              <a:t>Lessen studievaardigheden</a:t>
            </a:r>
          </a:p>
          <a:p>
            <a:pPr marL="171450" indent="-171450">
              <a:lnSpc>
                <a:spcPct val="114999"/>
              </a:lnSpc>
              <a:buFontTx/>
              <a:buChar char="-"/>
            </a:pPr>
            <a:r>
              <a:rPr lang="nl-NL" sz="1000" dirty="0"/>
              <a:t>Minder verschillende docenten voor de groep</a:t>
            </a:r>
          </a:p>
          <a:p>
            <a:pPr marL="171450" indent="-171450">
              <a:lnSpc>
                <a:spcPct val="114999"/>
              </a:lnSpc>
              <a:buFontTx/>
              <a:buChar char="-"/>
            </a:pPr>
            <a:r>
              <a:rPr lang="nl-NL" sz="1000" dirty="0"/>
              <a:t>Klassen met uitsluitend leerlingen met LWOO of leerlingen met LWOO in klassen met leerlingen zonder LWOO</a:t>
            </a:r>
          </a:p>
          <a:p>
            <a:pPr marL="114300" indent="0">
              <a:lnSpc>
                <a:spcPct val="114999"/>
              </a:lnSpc>
              <a:buNone/>
            </a:pPr>
            <a:endParaRPr lang="nl-NL" sz="1000" dirty="0"/>
          </a:p>
          <a:p>
            <a:pPr marL="114300" indent="0">
              <a:lnSpc>
                <a:spcPct val="114999"/>
              </a:lnSpc>
              <a:buNone/>
            </a:pPr>
            <a:r>
              <a:rPr lang="nl-NL" sz="1000" b="1" dirty="0"/>
              <a:t>Duur arrangement:</a:t>
            </a:r>
          </a:p>
          <a:p>
            <a:pPr marL="171450" indent="-171450">
              <a:lnSpc>
                <a:spcPct val="114999"/>
              </a:lnSpc>
              <a:buFontTx/>
              <a:buChar char="-"/>
            </a:pPr>
            <a:r>
              <a:rPr lang="nl-NL" sz="1000" dirty="0"/>
              <a:t>LWOO wordt afgegeven voor 1 of 2 jaar.</a:t>
            </a:r>
          </a:p>
          <a:p>
            <a:pPr marL="171450" indent="-171450">
              <a:lnSpc>
                <a:spcPct val="114999"/>
              </a:lnSpc>
              <a:buFontTx/>
              <a:buChar char="-"/>
            </a:pPr>
            <a:r>
              <a:rPr lang="nl-NL" sz="1000" dirty="0"/>
              <a:t>LWOO kan verlengd worden met 1 of 2 jaar (afhankelijk van de leerontwikkeling).</a:t>
            </a:r>
          </a:p>
        </p:txBody>
      </p:sp>
      <p:pic>
        <p:nvPicPr>
          <p:cNvPr id="14" name="Afbeelding 13">
            <a:extLst>
              <a:ext uri="{FF2B5EF4-FFF2-40B4-BE49-F238E27FC236}">
                <a16:creationId xmlns:a16="http://schemas.microsoft.com/office/drawing/2014/main" id="{1998CD34-F7AC-6A7E-69B4-9A031B3C7D00}"/>
              </a:ext>
            </a:extLst>
          </p:cNvPr>
          <p:cNvPicPr>
            <a:picLocks noChangeAspect="1"/>
          </p:cNvPicPr>
          <p:nvPr/>
        </p:nvPicPr>
        <p:blipFill rotWithShape="1">
          <a:blip r:embed="rId3"/>
          <a:srcRect l="1297" t="21397" r="25218" b="3136"/>
          <a:stretch/>
        </p:blipFill>
        <p:spPr>
          <a:xfrm>
            <a:off x="5847609" y="1328738"/>
            <a:ext cx="3296391" cy="2212509"/>
          </a:xfrm>
          <a:prstGeom prst="rect">
            <a:avLst/>
          </a:prstGeom>
        </p:spPr>
      </p:pic>
    </p:spTree>
    <p:extLst>
      <p:ext uri="{BB962C8B-B14F-4D97-AF65-F5344CB8AC3E}">
        <p14:creationId xmlns:p14="http://schemas.microsoft.com/office/powerpoint/2010/main" val="3961514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06339F36-8351-B74D-814F-E951EB18F791}"/>
              </a:ext>
            </a:extLst>
          </p:cNvPr>
          <p:cNvPicPr>
            <a:picLocks noChangeAspect="1"/>
          </p:cNvPicPr>
          <p:nvPr/>
        </p:nvPicPr>
        <p:blipFill>
          <a:blip r:embed="rId2"/>
          <a:stretch>
            <a:fillRect/>
          </a:stretch>
        </p:blipFill>
        <p:spPr>
          <a:xfrm>
            <a:off x="148828" y="4046836"/>
            <a:ext cx="2861661" cy="707831"/>
          </a:xfrm>
          <a:prstGeom prst="rect">
            <a:avLst/>
          </a:prstGeom>
        </p:spPr>
      </p:pic>
      <p:sp>
        <p:nvSpPr>
          <p:cNvPr id="12" name="Rechthoek 11">
            <a:extLst>
              <a:ext uri="{FF2B5EF4-FFF2-40B4-BE49-F238E27FC236}">
                <a16:creationId xmlns:a16="http://schemas.microsoft.com/office/drawing/2014/main" id="{EC8648C3-9F23-4C4C-80A1-33DF81A4AF84}"/>
              </a:ext>
            </a:extLst>
          </p:cNvPr>
          <p:cNvSpPr/>
          <p:nvPr/>
        </p:nvSpPr>
        <p:spPr>
          <a:xfrm>
            <a:off x="4017466" y="4050505"/>
            <a:ext cx="1092995" cy="109299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dirty="0">
              <a:solidFill>
                <a:srgbClr val="FFC000"/>
              </a:solidFill>
            </a:endParaRPr>
          </a:p>
        </p:txBody>
      </p:sp>
      <p:sp>
        <p:nvSpPr>
          <p:cNvPr id="16" name="Rechthoek 15">
            <a:extLst>
              <a:ext uri="{FF2B5EF4-FFF2-40B4-BE49-F238E27FC236}">
                <a16:creationId xmlns:a16="http://schemas.microsoft.com/office/drawing/2014/main" id="{CB8CCB85-EED4-CD47-B695-7B133010C3AD}"/>
              </a:ext>
            </a:extLst>
          </p:cNvPr>
          <p:cNvSpPr/>
          <p:nvPr/>
        </p:nvSpPr>
        <p:spPr>
          <a:xfrm>
            <a:off x="928682" y="827604"/>
            <a:ext cx="121447" cy="12144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a:solidFill>
                <a:srgbClr val="FFC000"/>
              </a:solidFill>
            </a:endParaRPr>
          </a:p>
        </p:txBody>
      </p:sp>
      <p:sp>
        <p:nvSpPr>
          <p:cNvPr id="17" name="Titel 1">
            <a:extLst>
              <a:ext uri="{FF2B5EF4-FFF2-40B4-BE49-F238E27FC236}">
                <a16:creationId xmlns:a16="http://schemas.microsoft.com/office/drawing/2014/main" id="{6761CE25-25DE-F34C-9761-EC61BDFA5FAA}"/>
              </a:ext>
            </a:extLst>
          </p:cNvPr>
          <p:cNvSpPr>
            <a:spLocks noGrp="1"/>
          </p:cNvSpPr>
          <p:nvPr>
            <p:ph type="ctrTitle"/>
          </p:nvPr>
        </p:nvSpPr>
        <p:spPr>
          <a:xfrm>
            <a:off x="1135856" y="365075"/>
            <a:ext cx="3974604" cy="778208"/>
          </a:xfrm>
        </p:spPr>
        <p:txBody>
          <a:bodyPr anchor="t">
            <a:normAutofit/>
          </a:bodyPr>
          <a:lstStyle/>
          <a:p>
            <a:pPr>
              <a:lnSpc>
                <a:spcPts val="2100"/>
              </a:lnSpc>
            </a:pPr>
            <a:r>
              <a:rPr lang="nl-NL" sz="1800" b="1" dirty="0">
                <a:solidFill>
                  <a:srgbClr val="0070C0"/>
                </a:solidFill>
                <a:latin typeface="Frutiger 65" pitchFamily="2" charset="0"/>
              </a:rPr>
              <a:t>Praktijkonderwijs (PRO)</a:t>
            </a:r>
            <a:br>
              <a:rPr lang="nl-NL" sz="1800" b="1" dirty="0">
                <a:solidFill>
                  <a:srgbClr val="0070C0"/>
                </a:solidFill>
                <a:latin typeface="Frutiger 65" pitchFamily="2" charset="0"/>
              </a:rPr>
            </a:br>
            <a:r>
              <a:rPr lang="nl-NL" sz="1800" b="1" dirty="0">
                <a:latin typeface="Frutiger 65" pitchFamily="2" charset="0"/>
              </a:rPr>
              <a:t> </a:t>
            </a:r>
            <a:endParaRPr lang="nl-NL" sz="1800" b="1" dirty="0">
              <a:solidFill>
                <a:srgbClr val="FFC000"/>
              </a:solidFill>
              <a:latin typeface="Frutiger 65" pitchFamily="2" charset="0"/>
            </a:endParaRPr>
          </a:p>
        </p:txBody>
      </p:sp>
      <p:sp>
        <p:nvSpPr>
          <p:cNvPr id="18" name="Rechthoek 17">
            <a:extLst>
              <a:ext uri="{FF2B5EF4-FFF2-40B4-BE49-F238E27FC236}">
                <a16:creationId xmlns:a16="http://schemas.microsoft.com/office/drawing/2014/main" id="{DED82392-304D-894A-8BE2-433614ED24EB}"/>
              </a:ext>
            </a:extLst>
          </p:cNvPr>
          <p:cNvSpPr/>
          <p:nvPr/>
        </p:nvSpPr>
        <p:spPr>
          <a:xfrm>
            <a:off x="875297" y="461519"/>
            <a:ext cx="174831" cy="17483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a:solidFill>
                <a:srgbClr val="FFC000"/>
              </a:solidFill>
            </a:endParaRPr>
          </a:p>
        </p:txBody>
      </p:sp>
      <p:sp>
        <p:nvSpPr>
          <p:cNvPr id="6" name="Rechthoek 5">
            <a:extLst>
              <a:ext uri="{FF2B5EF4-FFF2-40B4-BE49-F238E27FC236}">
                <a16:creationId xmlns:a16="http://schemas.microsoft.com/office/drawing/2014/main" id="{A7798F47-F85D-1D37-6EE3-4A303A75EB53}"/>
              </a:ext>
            </a:extLst>
          </p:cNvPr>
          <p:cNvSpPr/>
          <p:nvPr/>
        </p:nvSpPr>
        <p:spPr>
          <a:xfrm>
            <a:off x="926587" y="1790824"/>
            <a:ext cx="121447" cy="12144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a:solidFill>
                <a:srgbClr val="FFC000"/>
              </a:solidFill>
            </a:endParaRPr>
          </a:p>
        </p:txBody>
      </p:sp>
      <p:sp>
        <p:nvSpPr>
          <p:cNvPr id="13" name="Rechthoek 12">
            <a:extLst>
              <a:ext uri="{FF2B5EF4-FFF2-40B4-BE49-F238E27FC236}">
                <a16:creationId xmlns:a16="http://schemas.microsoft.com/office/drawing/2014/main" id="{B51DB891-2560-7FE2-6DAB-3498E823AD26}"/>
              </a:ext>
            </a:extLst>
          </p:cNvPr>
          <p:cNvSpPr/>
          <p:nvPr/>
        </p:nvSpPr>
        <p:spPr>
          <a:xfrm>
            <a:off x="926588" y="3528340"/>
            <a:ext cx="121447" cy="12144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a:solidFill>
                <a:srgbClr val="FFC000"/>
              </a:solidFill>
            </a:endParaRPr>
          </a:p>
        </p:txBody>
      </p:sp>
      <p:pic>
        <p:nvPicPr>
          <p:cNvPr id="8" name="Picture 8">
            <a:extLst>
              <a:ext uri="{FF2B5EF4-FFF2-40B4-BE49-F238E27FC236}">
                <a16:creationId xmlns:a16="http://schemas.microsoft.com/office/drawing/2014/main" id="{6584EB7D-8E22-7B76-E264-AADB8812D507}"/>
              </a:ext>
            </a:extLst>
          </p:cNvPr>
          <p:cNvPicPr>
            <a:picLocks noChangeAspect="1"/>
          </p:cNvPicPr>
          <p:nvPr/>
        </p:nvPicPr>
        <p:blipFill>
          <a:blip r:embed="rId3"/>
          <a:stretch>
            <a:fillRect/>
          </a:stretch>
        </p:blipFill>
        <p:spPr>
          <a:xfrm>
            <a:off x="6885709" y="922080"/>
            <a:ext cx="2258291" cy="3151229"/>
          </a:xfrm>
          <a:prstGeom prst="rect">
            <a:avLst/>
          </a:prstGeom>
        </p:spPr>
      </p:pic>
      <p:sp>
        <p:nvSpPr>
          <p:cNvPr id="14" name="Tekstvak 13">
            <a:extLst>
              <a:ext uri="{FF2B5EF4-FFF2-40B4-BE49-F238E27FC236}">
                <a16:creationId xmlns:a16="http://schemas.microsoft.com/office/drawing/2014/main" id="{0294DAED-880C-72A4-6F9F-E3F683D306E7}"/>
              </a:ext>
            </a:extLst>
          </p:cNvPr>
          <p:cNvSpPr txBox="1"/>
          <p:nvPr/>
        </p:nvSpPr>
        <p:spPr>
          <a:xfrm>
            <a:off x="1048034" y="728129"/>
            <a:ext cx="6038139" cy="3845283"/>
          </a:xfrm>
          <a:prstGeom prst="rect">
            <a:avLst/>
          </a:prstGeom>
          <a:noFill/>
        </p:spPr>
        <p:txBody>
          <a:bodyPr wrap="square" lIns="91440" tIns="45720" rIns="91440" bIns="45720" anchor="t">
            <a:spAutoFit/>
          </a:bodyPr>
          <a:lstStyle/>
          <a:p>
            <a:pPr marL="114300" indent="0">
              <a:lnSpc>
                <a:spcPct val="114999"/>
              </a:lnSpc>
              <a:buNone/>
            </a:pPr>
            <a:r>
              <a:rPr lang="nl-NL" sz="1000" b="1" dirty="0"/>
              <a:t>Voor wie is het Praktijkonderwijs?</a:t>
            </a:r>
            <a:br>
              <a:rPr lang="nl-NL" sz="1000" dirty="0"/>
            </a:br>
            <a:r>
              <a:rPr lang="nl-NL" sz="1000" dirty="0"/>
              <a:t>Leerlingen die meer tijd en herhaling nodig hebben bij het leren op school </a:t>
            </a:r>
          </a:p>
          <a:p>
            <a:pPr marL="114300">
              <a:lnSpc>
                <a:spcPct val="114999"/>
              </a:lnSpc>
            </a:pPr>
            <a:r>
              <a:rPr lang="nl-NL" sz="1000" dirty="0"/>
              <a:t>Moeite met beklijven lesstof en plannen en organiseren.</a:t>
            </a:r>
            <a:br>
              <a:rPr lang="nl-NL" sz="1000" dirty="0"/>
            </a:br>
            <a:r>
              <a:rPr lang="nl-NL" sz="1000" dirty="0"/>
              <a:t> Leren op eigen niveau en eigen tempo in de theorie</a:t>
            </a:r>
            <a:br>
              <a:rPr lang="nl-NL" sz="1000" dirty="0"/>
            </a:br>
            <a:r>
              <a:rPr lang="nl-NL" sz="1000" dirty="0"/>
              <a:t>Sterke kant is dingen maken met de handen, nadruk op leren door doen. </a:t>
            </a:r>
          </a:p>
          <a:p>
            <a:pPr marL="114300" indent="0">
              <a:lnSpc>
                <a:spcPct val="114999"/>
              </a:lnSpc>
              <a:buNone/>
            </a:pPr>
            <a:endParaRPr lang="nl-NL" sz="1000" dirty="0"/>
          </a:p>
          <a:p>
            <a:pPr marL="114300">
              <a:lnSpc>
                <a:spcPct val="114999"/>
              </a:lnSpc>
            </a:pPr>
            <a:r>
              <a:rPr lang="nl-NL" sz="1000" b="1" dirty="0"/>
              <a:t>Aanbod in fases</a:t>
            </a:r>
          </a:p>
          <a:p>
            <a:pPr marL="114300">
              <a:lnSpc>
                <a:spcPct val="114999"/>
              </a:lnSpc>
            </a:pPr>
            <a:r>
              <a:rPr lang="nl-NL" sz="1000" dirty="0"/>
              <a:t>Fase 1 (jaar 1) Ontdekken</a:t>
            </a:r>
            <a:br>
              <a:rPr lang="nl-NL" sz="1000" dirty="0"/>
            </a:br>
            <a:r>
              <a:rPr lang="nl-NL" sz="1000" dirty="0"/>
              <a:t>mogelijkheden binnen school. De leerling doet alle vakken.</a:t>
            </a:r>
          </a:p>
          <a:p>
            <a:pPr marL="114300">
              <a:lnSpc>
                <a:spcPct val="114999"/>
              </a:lnSpc>
            </a:pPr>
            <a:br>
              <a:rPr lang="nl-NL" sz="1000" dirty="0"/>
            </a:br>
            <a:r>
              <a:rPr lang="nl-NL" sz="1000" dirty="0"/>
              <a:t>Fase 2 (jaar 2 en 3): Ontwikkelen</a:t>
            </a:r>
          </a:p>
          <a:p>
            <a:pPr marL="114300">
              <a:lnSpc>
                <a:spcPct val="114999"/>
              </a:lnSpc>
            </a:pPr>
            <a:r>
              <a:rPr lang="nl-NL" sz="1000" dirty="0"/>
              <a:t>Leerling ervaart zijn sterke punten en aandachtspunten en komt op grond daarvan tot een sectorkeuze. De sector Techniek (Algemene Techniek en Bouwtechniek Hout), de sector Groen, de sector Zorg en Welzijn (Dienst en Zorgverlening, Retail en Verzorging Consumptief/ Horeca). </a:t>
            </a:r>
            <a:br>
              <a:rPr lang="nl-NL" sz="1000" dirty="0"/>
            </a:br>
            <a:endParaRPr lang="nl-NL" sz="1000" dirty="0"/>
          </a:p>
          <a:p>
            <a:pPr marL="114300">
              <a:lnSpc>
                <a:spcPct val="114999"/>
              </a:lnSpc>
            </a:pPr>
            <a:r>
              <a:rPr lang="nl-NL" sz="1000" dirty="0"/>
              <a:t>Fase 3 (jaar 4 en 5): Ontplooien</a:t>
            </a:r>
            <a:br>
              <a:rPr lang="nl-NL" sz="1000" dirty="0"/>
            </a:br>
            <a:r>
              <a:rPr lang="nl-NL" sz="1000" dirty="0"/>
              <a:t>De leerling loopt een aantal dagen per week zelfstandig stage in een bedrijf en maakt in de loop van deze fase een definitieve keuze voor beroep en eventuele vervolgopleiding.</a:t>
            </a:r>
          </a:p>
          <a:p>
            <a:pPr marL="114300" indent="0">
              <a:lnSpc>
                <a:spcPct val="114999"/>
              </a:lnSpc>
              <a:buNone/>
            </a:pPr>
            <a:br>
              <a:rPr lang="nl-NL" sz="1100" dirty="0"/>
            </a:br>
            <a:endParaRPr lang="nl-NL" sz="1100" dirty="0"/>
          </a:p>
          <a:p>
            <a:pPr marL="114300" indent="0">
              <a:lnSpc>
                <a:spcPct val="114999"/>
              </a:lnSpc>
              <a:buNone/>
            </a:pPr>
            <a:endParaRPr lang="nl-NL" sz="1100" dirty="0"/>
          </a:p>
        </p:txBody>
      </p:sp>
    </p:spTree>
    <p:extLst>
      <p:ext uri="{BB962C8B-B14F-4D97-AF65-F5344CB8AC3E}">
        <p14:creationId xmlns:p14="http://schemas.microsoft.com/office/powerpoint/2010/main" val="2399691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06339F36-8351-B74D-814F-E951EB18F791}"/>
              </a:ext>
            </a:extLst>
          </p:cNvPr>
          <p:cNvPicPr>
            <a:picLocks noChangeAspect="1"/>
          </p:cNvPicPr>
          <p:nvPr/>
        </p:nvPicPr>
        <p:blipFill>
          <a:blip r:embed="rId2"/>
          <a:stretch>
            <a:fillRect/>
          </a:stretch>
        </p:blipFill>
        <p:spPr>
          <a:xfrm>
            <a:off x="148828" y="4046836"/>
            <a:ext cx="2861661" cy="707831"/>
          </a:xfrm>
          <a:prstGeom prst="rect">
            <a:avLst/>
          </a:prstGeom>
        </p:spPr>
      </p:pic>
      <p:sp>
        <p:nvSpPr>
          <p:cNvPr id="12" name="Rechthoek 11">
            <a:extLst>
              <a:ext uri="{FF2B5EF4-FFF2-40B4-BE49-F238E27FC236}">
                <a16:creationId xmlns:a16="http://schemas.microsoft.com/office/drawing/2014/main" id="{EC8648C3-9F23-4C4C-80A1-33DF81A4AF84}"/>
              </a:ext>
            </a:extLst>
          </p:cNvPr>
          <p:cNvSpPr/>
          <p:nvPr/>
        </p:nvSpPr>
        <p:spPr>
          <a:xfrm>
            <a:off x="4017466" y="4050505"/>
            <a:ext cx="1092995" cy="109299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dirty="0">
              <a:solidFill>
                <a:srgbClr val="FFC000"/>
              </a:solidFill>
            </a:endParaRPr>
          </a:p>
        </p:txBody>
      </p:sp>
      <p:sp>
        <p:nvSpPr>
          <p:cNvPr id="16" name="Rechthoek 15">
            <a:extLst>
              <a:ext uri="{FF2B5EF4-FFF2-40B4-BE49-F238E27FC236}">
                <a16:creationId xmlns:a16="http://schemas.microsoft.com/office/drawing/2014/main" id="{CB8CCB85-EED4-CD47-B695-7B133010C3AD}"/>
              </a:ext>
            </a:extLst>
          </p:cNvPr>
          <p:cNvSpPr/>
          <p:nvPr/>
        </p:nvSpPr>
        <p:spPr>
          <a:xfrm>
            <a:off x="926587" y="1345606"/>
            <a:ext cx="121447" cy="12144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a:solidFill>
                <a:srgbClr val="FFC000"/>
              </a:solidFill>
            </a:endParaRPr>
          </a:p>
        </p:txBody>
      </p:sp>
      <p:sp>
        <p:nvSpPr>
          <p:cNvPr id="17" name="Titel 1">
            <a:extLst>
              <a:ext uri="{FF2B5EF4-FFF2-40B4-BE49-F238E27FC236}">
                <a16:creationId xmlns:a16="http://schemas.microsoft.com/office/drawing/2014/main" id="{6761CE25-25DE-F34C-9761-EC61BDFA5FAA}"/>
              </a:ext>
            </a:extLst>
          </p:cNvPr>
          <p:cNvSpPr>
            <a:spLocks noGrp="1"/>
          </p:cNvSpPr>
          <p:nvPr>
            <p:ph type="ctrTitle"/>
          </p:nvPr>
        </p:nvSpPr>
        <p:spPr>
          <a:xfrm>
            <a:off x="1135856" y="365075"/>
            <a:ext cx="3974604" cy="778208"/>
          </a:xfrm>
        </p:spPr>
        <p:txBody>
          <a:bodyPr anchor="t">
            <a:normAutofit/>
          </a:bodyPr>
          <a:lstStyle/>
          <a:p>
            <a:pPr>
              <a:lnSpc>
                <a:spcPts val="2100"/>
              </a:lnSpc>
            </a:pPr>
            <a:r>
              <a:rPr lang="nl-NL" sz="1800" b="1" dirty="0">
                <a:solidFill>
                  <a:srgbClr val="0070C0"/>
                </a:solidFill>
                <a:latin typeface="Frutiger 65" pitchFamily="2" charset="0"/>
              </a:rPr>
              <a:t>Praktijkonderwijs (PRO) vervolg</a:t>
            </a:r>
            <a:br>
              <a:rPr lang="nl-NL" sz="1800" b="1" dirty="0">
                <a:solidFill>
                  <a:srgbClr val="0070C0"/>
                </a:solidFill>
                <a:latin typeface="Frutiger 65" pitchFamily="2" charset="0"/>
              </a:rPr>
            </a:br>
            <a:r>
              <a:rPr lang="nl-NL" sz="1800" b="1" dirty="0">
                <a:latin typeface="Frutiger 65" pitchFamily="2" charset="0"/>
              </a:rPr>
              <a:t> </a:t>
            </a:r>
            <a:endParaRPr lang="nl-NL" sz="1800" b="1" dirty="0">
              <a:solidFill>
                <a:srgbClr val="FFC000"/>
              </a:solidFill>
              <a:latin typeface="Frutiger 65" pitchFamily="2" charset="0"/>
            </a:endParaRPr>
          </a:p>
        </p:txBody>
      </p:sp>
      <p:sp>
        <p:nvSpPr>
          <p:cNvPr id="18" name="Rechthoek 17">
            <a:extLst>
              <a:ext uri="{FF2B5EF4-FFF2-40B4-BE49-F238E27FC236}">
                <a16:creationId xmlns:a16="http://schemas.microsoft.com/office/drawing/2014/main" id="{DED82392-304D-894A-8BE2-433614ED24EB}"/>
              </a:ext>
            </a:extLst>
          </p:cNvPr>
          <p:cNvSpPr/>
          <p:nvPr/>
        </p:nvSpPr>
        <p:spPr>
          <a:xfrm>
            <a:off x="875297" y="461519"/>
            <a:ext cx="174831" cy="17483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a:solidFill>
                <a:srgbClr val="FFC000"/>
              </a:solidFill>
            </a:endParaRPr>
          </a:p>
        </p:txBody>
      </p:sp>
      <p:sp>
        <p:nvSpPr>
          <p:cNvPr id="6" name="Rechthoek 5">
            <a:extLst>
              <a:ext uri="{FF2B5EF4-FFF2-40B4-BE49-F238E27FC236}">
                <a16:creationId xmlns:a16="http://schemas.microsoft.com/office/drawing/2014/main" id="{A7798F47-F85D-1D37-6EE3-4A303A75EB53}"/>
              </a:ext>
            </a:extLst>
          </p:cNvPr>
          <p:cNvSpPr/>
          <p:nvPr/>
        </p:nvSpPr>
        <p:spPr>
          <a:xfrm>
            <a:off x="926587" y="1790824"/>
            <a:ext cx="121447" cy="12144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a:solidFill>
                <a:srgbClr val="FFC000"/>
              </a:solidFill>
            </a:endParaRPr>
          </a:p>
        </p:txBody>
      </p:sp>
      <p:sp>
        <p:nvSpPr>
          <p:cNvPr id="13" name="Rechthoek 12">
            <a:extLst>
              <a:ext uri="{FF2B5EF4-FFF2-40B4-BE49-F238E27FC236}">
                <a16:creationId xmlns:a16="http://schemas.microsoft.com/office/drawing/2014/main" id="{B51DB891-2560-7FE2-6DAB-3498E823AD26}"/>
              </a:ext>
            </a:extLst>
          </p:cNvPr>
          <p:cNvSpPr/>
          <p:nvPr/>
        </p:nvSpPr>
        <p:spPr>
          <a:xfrm>
            <a:off x="962712" y="2918830"/>
            <a:ext cx="121447" cy="12144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a:solidFill>
                <a:srgbClr val="FFC000"/>
              </a:solidFill>
            </a:endParaRPr>
          </a:p>
        </p:txBody>
      </p:sp>
      <p:sp>
        <p:nvSpPr>
          <p:cNvPr id="14" name="Tekstvak 13">
            <a:extLst>
              <a:ext uri="{FF2B5EF4-FFF2-40B4-BE49-F238E27FC236}">
                <a16:creationId xmlns:a16="http://schemas.microsoft.com/office/drawing/2014/main" id="{0294DAED-880C-72A4-6F9F-E3F683D306E7}"/>
              </a:ext>
            </a:extLst>
          </p:cNvPr>
          <p:cNvSpPr txBox="1"/>
          <p:nvPr/>
        </p:nvSpPr>
        <p:spPr>
          <a:xfrm>
            <a:off x="1135856" y="1292037"/>
            <a:ext cx="6038139" cy="2724977"/>
          </a:xfrm>
          <a:prstGeom prst="rect">
            <a:avLst/>
          </a:prstGeom>
          <a:noFill/>
        </p:spPr>
        <p:txBody>
          <a:bodyPr wrap="square" lIns="91440" tIns="45720" rIns="91440" bIns="45720" anchor="t">
            <a:spAutoFit/>
          </a:bodyPr>
          <a:lstStyle/>
          <a:p>
            <a:r>
              <a:rPr lang="nl-NL" sz="1100" b="1" dirty="0"/>
              <a:t>Burgerschap &amp; zelfredzaamheid</a:t>
            </a:r>
            <a:br>
              <a:rPr lang="nl-NL" sz="1100" b="1" dirty="0"/>
            </a:br>
            <a:r>
              <a:rPr lang="nl-NL" sz="1100" dirty="0"/>
              <a:t>        Zelfstandigheid, voor jezelf kunnen zorgen later. Sociale vaardigheden. Vrije tijd</a:t>
            </a:r>
          </a:p>
          <a:p>
            <a:r>
              <a:rPr lang="nl-NL" sz="1100" dirty="0"/>
              <a:t>        (Baanhuis. Foodtruck Met Smaak)</a:t>
            </a:r>
          </a:p>
          <a:p>
            <a:pPr marL="285750" indent="-171450">
              <a:lnSpc>
                <a:spcPct val="114999"/>
              </a:lnSpc>
            </a:pPr>
            <a:r>
              <a:rPr lang="nl-NL" sz="1100" dirty="0"/>
              <a:t>      </a:t>
            </a:r>
            <a:endParaRPr lang="nl-NL" sz="1100" b="1" dirty="0"/>
          </a:p>
          <a:p>
            <a:pPr marL="285750" indent="-171450">
              <a:lnSpc>
                <a:spcPct val="114999"/>
              </a:lnSpc>
            </a:pPr>
            <a:r>
              <a:rPr lang="nl-NL" sz="1100" b="1" dirty="0"/>
              <a:t>Praktische info:</a:t>
            </a:r>
          </a:p>
          <a:p>
            <a:pPr marL="285750" indent="-171450">
              <a:lnSpc>
                <a:spcPct val="114999"/>
              </a:lnSpc>
            </a:pPr>
            <a:r>
              <a:rPr lang="nl-NL" sz="1100" dirty="0"/>
              <a:t>     Les van verschillende docenten in verschillende lokalen, iedereen een kluisje. </a:t>
            </a:r>
            <a:endParaRPr lang="nl-NL" dirty="0"/>
          </a:p>
          <a:p>
            <a:pPr marL="285750" indent="-171450">
              <a:lnSpc>
                <a:spcPct val="114999"/>
              </a:lnSpc>
            </a:pPr>
            <a:r>
              <a:rPr lang="nl-NL" sz="1100" dirty="0"/>
              <a:t>     Anders:  Elke dag dezelfde tijden (8.40-14.40), geen tussenuren,  op het schoolplein blijven, geen huiswerk</a:t>
            </a:r>
            <a:endParaRPr lang="nl-NL" dirty="0"/>
          </a:p>
          <a:p>
            <a:pPr marL="285750" indent="-171450">
              <a:lnSpc>
                <a:spcPct val="114999"/>
              </a:lnSpc>
            </a:pPr>
            <a:endParaRPr lang="nl-NL" sz="1100" dirty="0"/>
          </a:p>
          <a:p>
            <a:pPr marL="285750" indent="-171450">
              <a:lnSpc>
                <a:spcPct val="114999"/>
              </a:lnSpc>
            </a:pPr>
            <a:r>
              <a:rPr lang="nl-NL" sz="1100" b="1" dirty="0"/>
              <a:t>Regulier voortgezet onderwijs:</a:t>
            </a:r>
            <a:endParaRPr lang="nl-NL" sz="1100" dirty="0"/>
          </a:p>
          <a:p>
            <a:pPr marL="114300">
              <a:lnSpc>
                <a:spcPct val="114999"/>
              </a:lnSpc>
            </a:pPr>
            <a:r>
              <a:rPr lang="nl-NL" sz="1100" dirty="0"/>
              <a:t>     Vaak gedacht dat PRO een speciale school is. </a:t>
            </a:r>
            <a:br>
              <a:rPr lang="nl-NL" sz="1100" dirty="0"/>
            </a:br>
            <a:r>
              <a:rPr lang="nl-NL" sz="1100" dirty="0"/>
              <a:t>     Dat klopt in zekere zin: we bieden kleinschaligheid</a:t>
            </a:r>
            <a:endParaRPr lang="en-US" sz="1100" dirty="0"/>
          </a:p>
          <a:p>
            <a:pPr marL="114300">
              <a:lnSpc>
                <a:spcPct val="114999"/>
              </a:lnSpc>
            </a:pPr>
            <a:r>
              <a:rPr lang="nl-NL" sz="1100" dirty="0"/>
              <a:t>     Er zijn grenzen in het aanbieden van passend onderwijs</a:t>
            </a:r>
            <a:br>
              <a:rPr lang="nl-NL" sz="1100" dirty="0"/>
            </a:br>
            <a:r>
              <a:rPr lang="nl-NL" sz="1100" dirty="0"/>
              <a:t>    VSO-PRO</a:t>
            </a:r>
            <a:endParaRPr lang="nl-NL" dirty="0"/>
          </a:p>
        </p:txBody>
      </p:sp>
      <p:pic>
        <p:nvPicPr>
          <p:cNvPr id="3" name="Afbeelding 5" descr="Afbeelding met tekst, galerie, kamer&#10;&#10;Automatisch gegenereerde beschrijving">
            <a:extLst>
              <a:ext uri="{FF2B5EF4-FFF2-40B4-BE49-F238E27FC236}">
                <a16:creationId xmlns:a16="http://schemas.microsoft.com/office/drawing/2014/main" id="{66972470-19AE-ADF6-AEAA-803C861B31DD}"/>
              </a:ext>
            </a:extLst>
          </p:cNvPr>
          <p:cNvPicPr>
            <a:picLocks noChangeAspect="1"/>
          </p:cNvPicPr>
          <p:nvPr/>
        </p:nvPicPr>
        <p:blipFill>
          <a:blip r:embed="rId3"/>
          <a:stretch>
            <a:fillRect/>
          </a:stretch>
        </p:blipFill>
        <p:spPr>
          <a:xfrm>
            <a:off x="7173995" y="1035519"/>
            <a:ext cx="1970005" cy="2746068"/>
          </a:xfrm>
          <a:prstGeom prst="rect">
            <a:avLst/>
          </a:prstGeom>
        </p:spPr>
      </p:pic>
    </p:spTree>
    <p:extLst>
      <p:ext uri="{BB962C8B-B14F-4D97-AF65-F5344CB8AC3E}">
        <p14:creationId xmlns:p14="http://schemas.microsoft.com/office/powerpoint/2010/main" val="3067568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CDD9DE67-AF24-7546-AF02-E6B9731C5D23}"/>
              </a:ext>
            </a:extLst>
          </p:cNvPr>
          <p:cNvSpPr>
            <a:spLocks noGrp="1"/>
          </p:cNvSpPr>
          <p:nvPr>
            <p:ph type="subTitle" idx="1"/>
          </p:nvPr>
        </p:nvSpPr>
        <p:spPr>
          <a:xfrm>
            <a:off x="1135857" y="1036695"/>
            <a:ext cx="3343275" cy="2411533"/>
          </a:xfrm>
        </p:spPr>
        <p:txBody>
          <a:bodyPr>
            <a:normAutofit fontScale="55000" lnSpcReduction="20000"/>
          </a:bodyPr>
          <a:lstStyle/>
          <a:p>
            <a:pPr>
              <a:spcBef>
                <a:spcPts val="450"/>
              </a:spcBef>
            </a:pPr>
            <a:r>
              <a:rPr lang="nl-NL" sz="1275" dirty="0">
                <a:latin typeface="Frutiger 45 Light" pitchFamily="2" charset="0"/>
              </a:rPr>
              <a:t>Grootste verschillen:</a:t>
            </a:r>
          </a:p>
          <a:p>
            <a:pPr>
              <a:spcBef>
                <a:spcPts val="450"/>
              </a:spcBef>
            </a:pPr>
            <a:endParaRPr lang="nl-NL" sz="1275" dirty="0">
              <a:latin typeface="Frutiger 45 Light" pitchFamily="2" charset="0"/>
            </a:endParaRPr>
          </a:p>
          <a:p>
            <a:pPr>
              <a:spcBef>
                <a:spcPts val="450"/>
              </a:spcBef>
            </a:pPr>
            <a:r>
              <a:rPr lang="nl-NL" sz="1275" dirty="0">
                <a:latin typeface="Frutiger 45 Light" pitchFamily="2" charset="0"/>
              </a:rPr>
              <a:t>Verschuiving van verdelen naar samenwerken</a:t>
            </a:r>
          </a:p>
          <a:p>
            <a:pPr>
              <a:spcBef>
                <a:spcPts val="450"/>
              </a:spcBef>
            </a:pPr>
            <a:endParaRPr lang="nl-NL" sz="1275" dirty="0">
              <a:latin typeface="Frutiger 45 Light" pitchFamily="2" charset="0"/>
            </a:endParaRPr>
          </a:p>
          <a:p>
            <a:pPr>
              <a:spcBef>
                <a:spcPts val="450"/>
              </a:spcBef>
            </a:pPr>
            <a:r>
              <a:rPr lang="nl-NL" sz="1275" dirty="0">
                <a:latin typeface="Frutiger 45 Light" pitchFamily="2" charset="0"/>
              </a:rPr>
              <a:t>Vergroten van zicht op kwaliteit door concreter te maken en verstevigen van bestaande relaties</a:t>
            </a:r>
          </a:p>
          <a:p>
            <a:pPr>
              <a:spcBef>
                <a:spcPts val="450"/>
              </a:spcBef>
            </a:pPr>
            <a:endParaRPr lang="nl-NL" sz="1275" dirty="0">
              <a:latin typeface="Frutiger 45 Light" pitchFamily="2" charset="0"/>
            </a:endParaRPr>
          </a:p>
          <a:p>
            <a:pPr>
              <a:spcBef>
                <a:spcPts val="450"/>
              </a:spcBef>
            </a:pPr>
            <a:r>
              <a:rPr lang="nl-NL" sz="1275" dirty="0">
                <a:latin typeface="Frutiger 45 Light" pitchFamily="2" charset="0"/>
              </a:rPr>
              <a:t>Transparante processen naar de scholen op alle vlakken</a:t>
            </a:r>
          </a:p>
          <a:p>
            <a:pPr>
              <a:spcBef>
                <a:spcPts val="450"/>
              </a:spcBef>
            </a:pPr>
            <a:endParaRPr lang="nl-NL" sz="1275" dirty="0">
              <a:latin typeface="Frutiger 45 Light" pitchFamily="2" charset="0"/>
            </a:endParaRPr>
          </a:p>
          <a:p>
            <a:pPr>
              <a:spcBef>
                <a:spcPts val="450"/>
              </a:spcBef>
            </a:pPr>
            <a:r>
              <a:rPr lang="nl-NL" sz="1275" dirty="0">
                <a:latin typeface="Frutiger 45 Light" pitchFamily="2" charset="0"/>
              </a:rPr>
              <a:t>Verstevigen lerend netwerk</a:t>
            </a:r>
          </a:p>
          <a:p>
            <a:pPr>
              <a:spcBef>
                <a:spcPts val="450"/>
              </a:spcBef>
            </a:pPr>
            <a:endParaRPr lang="nl-NL" sz="1275" dirty="0">
              <a:latin typeface="Frutiger 45 Light" pitchFamily="2" charset="0"/>
            </a:endParaRPr>
          </a:p>
          <a:p>
            <a:pPr>
              <a:spcBef>
                <a:spcPts val="450"/>
              </a:spcBef>
            </a:pPr>
            <a:r>
              <a:rPr lang="nl-NL" sz="1275" dirty="0">
                <a:latin typeface="Frutiger 45 Light" pitchFamily="2" charset="0"/>
              </a:rPr>
              <a:t>Kernwaarden:</a:t>
            </a:r>
          </a:p>
          <a:p>
            <a:pPr>
              <a:spcBef>
                <a:spcPts val="450"/>
              </a:spcBef>
            </a:pPr>
            <a:r>
              <a:rPr lang="nl-NL" sz="1275" dirty="0">
                <a:latin typeface="Frutiger 45 Light" pitchFamily="2" charset="0"/>
              </a:rPr>
              <a:t>Aandacht</a:t>
            </a:r>
          </a:p>
          <a:p>
            <a:pPr>
              <a:spcBef>
                <a:spcPts val="450"/>
              </a:spcBef>
            </a:pPr>
            <a:r>
              <a:rPr lang="nl-NL" sz="1275" dirty="0">
                <a:latin typeface="Frutiger 45 Light" pitchFamily="2" charset="0"/>
              </a:rPr>
              <a:t>Collegialiteit</a:t>
            </a:r>
          </a:p>
          <a:p>
            <a:pPr>
              <a:spcBef>
                <a:spcPts val="450"/>
              </a:spcBef>
            </a:pPr>
            <a:r>
              <a:rPr lang="nl-NL" sz="1275" dirty="0" err="1">
                <a:latin typeface="Frutiger 45 Light" pitchFamily="2" charset="0"/>
              </a:rPr>
              <a:t>Kwalitei</a:t>
            </a:r>
            <a:endParaRPr lang="nl-NL" sz="1275" dirty="0">
              <a:latin typeface="Frutiger 45 Light" pitchFamily="2" charset="0"/>
            </a:endParaRPr>
          </a:p>
        </p:txBody>
      </p:sp>
      <p:sp>
        <p:nvSpPr>
          <p:cNvPr id="4" name="Rechthoek 3">
            <a:extLst>
              <a:ext uri="{FF2B5EF4-FFF2-40B4-BE49-F238E27FC236}">
                <a16:creationId xmlns:a16="http://schemas.microsoft.com/office/drawing/2014/main" id="{566DDB1D-6B1E-1F4D-BB03-0D3387999892}"/>
              </a:ext>
            </a:extLst>
          </p:cNvPr>
          <p:cNvSpPr/>
          <p:nvPr/>
        </p:nvSpPr>
        <p:spPr>
          <a:xfrm>
            <a:off x="917766" y="1722798"/>
            <a:ext cx="121447" cy="12144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a:solidFill>
                <a:srgbClr val="FFC000"/>
              </a:solidFill>
            </a:endParaRPr>
          </a:p>
        </p:txBody>
      </p:sp>
      <p:sp>
        <p:nvSpPr>
          <p:cNvPr id="12" name="Rechthoek 11">
            <a:extLst>
              <a:ext uri="{FF2B5EF4-FFF2-40B4-BE49-F238E27FC236}">
                <a16:creationId xmlns:a16="http://schemas.microsoft.com/office/drawing/2014/main" id="{EC8648C3-9F23-4C4C-80A1-33DF81A4AF84}"/>
              </a:ext>
            </a:extLst>
          </p:cNvPr>
          <p:cNvSpPr/>
          <p:nvPr/>
        </p:nvSpPr>
        <p:spPr>
          <a:xfrm>
            <a:off x="4017466" y="4050505"/>
            <a:ext cx="1092995" cy="109299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dirty="0">
              <a:solidFill>
                <a:srgbClr val="FFC000"/>
              </a:solidFill>
            </a:endParaRPr>
          </a:p>
        </p:txBody>
      </p:sp>
      <p:sp>
        <p:nvSpPr>
          <p:cNvPr id="15" name="Rechthoek 14">
            <a:extLst>
              <a:ext uri="{FF2B5EF4-FFF2-40B4-BE49-F238E27FC236}">
                <a16:creationId xmlns:a16="http://schemas.microsoft.com/office/drawing/2014/main" id="{8781CBD0-12A7-1A41-97FB-1C9E2B0B7B0B}"/>
              </a:ext>
            </a:extLst>
          </p:cNvPr>
          <p:cNvSpPr/>
          <p:nvPr/>
        </p:nvSpPr>
        <p:spPr>
          <a:xfrm>
            <a:off x="915689" y="2100502"/>
            <a:ext cx="121447" cy="12144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a:solidFill>
                <a:srgbClr val="FFC000"/>
              </a:solidFill>
            </a:endParaRPr>
          </a:p>
        </p:txBody>
      </p:sp>
      <p:sp>
        <p:nvSpPr>
          <p:cNvPr id="16" name="Rechthoek 15">
            <a:extLst>
              <a:ext uri="{FF2B5EF4-FFF2-40B4-BE49-F238E27FC236}">
                <a16:creationId xmlns:a16="http://schemas.microsoft.com/office/drawing/2014/main" id="{CB8CCB85-EED4-CD47-B695-7B133010C3AD}"/>
              </a:ext>
            </a:extLst>
          </p:cNvPr>
          <p:cNvSpPr/>
          <p:nvPr/>
        </p:nvSpPr>
        <p:spPr>
          <a:xfrm>
            <a:off x="917831" y="1388154"/>
            <a:ext cx="121447" cy="12144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a:solidFill>
                <a:srgbClr val="FFC000"/>
              </a:solidFill>
            </a:endParaRPr>
          </a:p>
        </p:txBody>
      </p:sp>
      <p:pic>
        <p:nvPicPr>
          <p:cNvPr id="20" name="Afbeelding 19">
            <a:extLst>
              <a:ext uri="{FF2B5EF4-FFF2-40B4-BE49-F238E27FC236}">
                <a16:creationId xmlns:a16="http://schemas.microsoft.com/office/drawing/2014/main" id="{E9961289-F4EA-3943-8B27-F488B3A478BA}"/>
              </a:ext>
            </a:extLst>
          </p:cNvPr>
          <p:cNvPicPr>
            <a:picLocks noChangeAspect="1"/>
          </p:cNvPicPr>
          <p:nvPr/>
        </p:nvPicPr>
        <p:blipFill>
          <a:blip r:embed="rId2"/>
          <a:stretch>
            <a:fillRect/>
          </a:stretch>
        </p:blipFill>
        <p:spPr>
          <a:xfrm>
            <a:off x="148828" y="4046836"/>
            <a:ext cx="2861661" cy="707831"/>
          </a:xfrm>
          <a:prstGeom prst="rect">
            <a:avLst/>
          </a:prstGeom>
        </p:spPr>
      </p:pic>
      <p:sp>
        <p:nvSpPr>
          <p:cNvPr id="22" name="Titel 1">
            <a:extLst>
              <a:ext uri="{FF2B5EF4-FFF2-40B4-BE49-F238E27FC236}">
                <a16:creationId xmlns:a16="http://schemas.microsoft.com/office/drawing/2014/main" id="{5EFCB6C7-70C1-3D4B-A77F-03D20CF53B39}"/>
              </a:ext>
            </a:extLst>
          </p:cNvPr>
          <p:cNvSpPr>
            <a:spLocks noGrp="1"/>
          </p:cNvSpPr>
          <p:nvPr>
            <p:ph type="ctrTitle"/>
          </p:nvPr>
        </p:nvSpPr>
        <p:spPr>
          <a:xfrm>
            <a:off x="1135856" y="365075"/>
            <a:ext cx="3974604" cy="778208"/>
          </a:xfrm>
        </p:spPr>
        <p:txBody>
          <a:bodyPr anchor="t">
            <a:normAutofit fontScale="90000"/>
          </a:bodyPr>
          <a:lstStyle/>
          <a:p>
            <a:pPr marR="0" algn="l" rtl="0" fontAlgn="t">
              <a:spcBef>
                <a:spcPts val="0"/>
              </a:spcBef>
              <a:spcAft>
                <a:spcPts val="0"/>
              </a:spcAft>
            </a:pPr>
            <a:r>
              <a:rPr lang="nl-NL" sz="1800" b="1" dirty="0">
                <a:solidFill>
                  <a:schemeClr val="accent5">
                    <a:lumMod val="75000"/>
                  </a:schemeClr>
                </a:solidFill>
                <a:latin typeface="Frutiger 65" pitchFamily="2" charset="0"/>
              </a:rPr>
              <a:t>Criteria LWOO en PRO</a:t>
            </a:r>
            <a:br>
              <a:rPr lang="nl-NL" sz="1800" b="0" i="0" u="none" strike="noStrike" dirty="0">
                <a:effectLst/>
                <a:latin typeface="Arial" panose="020B0604020202020204" pitchFamily="34" charset="0"/>
              </a:rPr>
            </a:br>
            <a:r>
              <a:rPr lang="nl-NL" sz="1800" b="1" i="0" u="none" strike="noStrike" dirty="0">
                <a:solidFill>
                  <a:srgbClr val="FFFFFF"/>
                </a:solidFill>
                <a:effectLst/>
                <a:latin typeface="Roboto" panose="02000000000000000000" pitchFamily="2" charset="0"/>
                <a:ea typeface="Roboto" panose="02000000000000000000" pitchFamily="2" charset="0"/>
              </a:rPr>
              <a:t>LWOO</a:t>
            </a:r>
            <a:br>
              <a:rPr lang="nl-NL" sz="1800" b="0" i="0" u="none" strike="noStrike" dirty="0">
                <a:effectLst/>
                <a:latin typeface="Arial" panose="020B0604020202020204" pitchFamily="34" charset="0"/>
              </a:rPr>
            </a:br>
            <a:r>
              <a:rPr lang="nl-NL" sz="1800" b="1" i="0" u="none" strike="noStrike" dirty="0">
                <a:solidFill>
                  <a:srgbClr val="FFFFFF"/>
                </a:solidFill>
                <a:effectLst/>
                <a:latin typeface="Roboto" panose="02000000000000000000" pitchFamily="2" charset="0"/>
                <a:ea typeface="Roboto" panose="02000000000000000000" pitchFamily="2" charset="0"/>
              </a:rPr>
              <a:t>PRO</a:t>
            </a:r>
            <a:br>
              <a:rPr lang="nl-NL" sz="1800" b="0" i="0" u="none" strike="noStrike" dirty="0">
                <a:effectLst/>
                <a:latin typeface="Arial" panose="020B0604020202020204" pitchFamily="34" charset="0"/>
              </a:rPr>
            </a:br>
            <a:br>
              <a:rPr lang="nl-NL" sz="1800" b="0" i="0" u="none" strike="noStrike" dirty="0">
                <a:effectLst/>
                <a:latin typeface="Arial" panose="020B0604020202020204" pitchFamily="34" charset="0"/>
              </a:rPr>
            </a:br>
            <a:r>
              <a:rPr lang="nl-NL" sz="1800" b="1" i="0" u="none" strike="noStrike" dirty="0">
                <a:solidFill>
                  <a:srgbClr val="FFFFFF"/>
                </a:solidFill>
                <a:effectLst/>
                <a:latin typeface="Roboto" panose="02000000000000000000" pitchFamily="2" charset="0"/>
                <a:ea typeface="Roboto" panose="02000000000000000000" pitchFamily="2" charset="0"/>
              </a:rPr>
              <a:t>LWOO</a:t>
            </a:r>
            <a:br>
              <a:rPr lang="nl-NL" sz="1800" b="0" i="0" u="none" strike="noStrike" dirty="0">
                <a:effectLst/>
                <a:latin typeface="Arial" panose="020B0604020202020204" pitchFamily="34" charset="0"/>
              </a:rPr>
            </a:br>
            <a:r>
              <a:rPr lang="nl-NL" sz="1800" b="1" i="0" u="none" strike="noStrike" dirty="0">
                <a:solidFill>
                  <a:srgbClr val="FFFFFF"/>
                </a:solidFill>
                <a:effectLst/>
                <a:latin typeface="Roboto" panose="02000000000000000000" pitchFamily="2" charset="0"/>
                <a:ea typeface="Roboto" panose="02000000000000000000" pitchFamily="2" charset="0"/>
              </a:rPr>
              <a:t>PRO</a:t>
            </a:r>
            <a:br>
              <a:rPr lang="nl-NL" sz="1800" b="0" i="0" u="none" strike="noStrike" dirty="0">
                <a:effectLst/>
                <a:latin typeface="Arial" panose="020B0604020202020204" pitchFamily="34" charset="0"/>
              </a:rPr>
            </a:br>
            <a:br>
              <a:rPr lang="nl-NL" sz="1800" b="1" dirty="0">
                <a:solidFill>
                  <a:srgbClr val="0070C0"/>
                </a:solidFill>
                <a:latin typeface="Frutiger 65" pitchFamily="2" charset="0"/>
              </a:rPr>
            </a:br>
            <a:r>
              <a:rPr lang="nl-NL" sz="1800" b="1" dirty="0">
                <a:latin typeface="Frutiger 65" pitchFamily="2" charset="0"/>
              </a:rPr>
              <a:t> </a:t>
            </a:r>
            <a:endParaRPr lang="nl-NL" sz="1800" b="1" dirty="0">
              <a:solidFill>
                <a:srgbClr val="FFC000"/>
              </a:solidFill>
              <a:latin typeface="Frutiger 65" pitchFamily="2" charset="0"/>
            </a:endParaRPr>
          </a:p>
        </p:txBody>
      </p:sp>
      <p:sp>
        <p:nvSpPr>
          <p:cNvPr id="23" name="Rechthoek 22">
            <a:extLst>
              <a:ext uri="{FF2B5EF4-FFF2-40B4-BE49-F238E27FC236}">
                <a16:creationId xmlns:a16="http://schemas.microsoft.com/office/drawing/2014/main" id="{7A52CD84-911C-3943-8FFB-DD0FCFD7C001}"/>
              </a:ext>
            </a:extLst>
          </p:cNvPr>
          <p:cNvSpPr/>
          <p:nvPr/>
        </p:nvSpPr>
        <p:spPr>
          <a:xfrm>
            <a:off x="875297" y="461519"/>
            <a:ext cx="174831" cy="17483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a:solidFill>
                <a:srgbClr val="FFC000"/>
              </a:solidFill>
            </a:endParaRPr>
          </a:p>
        </p:txBody>
      </p:sp>
      <p:sp>
        <p:nvSpPr>
          <p:cNvPr id="8" name="Rechthoek 7">
            <a:extLst>
              <a:ext uri="{FF2B5EF4-FFF2-40B4-BE49-F238E27FC236}">
                <a16:creationId xmlns:a16="http://schemas.microsoft.com/office/drawing/2014/main" id="{C7E36C00-D257-7563-866A-C285C4F6643D}"/>
              </a:ext>
            </a:extLst>
          </p:cNvPr>
          <p:cNvSpPr/>
          <p:nvPr/>
        </p:nvSpPr>
        <p:spPr>
          <a:xfrm>
            <a:off x="915688" y="2428727"/>
            <a:ext cx="121447" cy="12144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a:solidFill>
                <a:srgbClr val="FFC000"/>
              </a:solidFill>
            </a:endParaRPr>
          </a:p>
        </p:txBody>
      </p:sp>
      <p:sp>
        <p:nvSpPr>
          <p:cNvPr id="5" name="Rechthoek 4">
            <a:extLst>
              <a:ext uri="{FF2B5EF4-FFF2-40B4-BE49-F238E27FC236}">
                <a16:creationId xmlns:a16="http://schemas.microsoft.com/office/drawing/2014/main" id="{8AB8CBC8-4992-DA7B-FA99-AD2FB5A8F3EE}"/>
              </a:ext>
            </a:extLst>
          </p:cNvPr>
          <p:cNvSpPr/>
          <p:nvPr/>
        </p:nvSpPr>
        <p:spPr>
          <a:xfrm>
            <a:off x="917831" y="2747265"/>
            <a:ext cx="121447" cy="12144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a:solidFill>
                <a:srgbClr val="FFC000"/>
              </a:solidFill>
            </a:endParaRPr>
          </a:p>
        </p:txBody>
      </p:sp>
      <p:sp>
        <p:nvSpPr>
          <p:cNvPr id="11" name="Tekstvak 10">
            <a:extLst>
              <a:ext uri="{FF2B5EF4-FFF2-40B4-BE49-F238E27FC236}">
                <a16:creationId xmlns:a16="http://schemas.microsoft.com/office/drawing/2014/main" id="{09FC3297-FC02-54BE-74D3-97DDF2A22560}"/>
              </a:ext>
            </a:extLst>
          </p:cNvPr>
          <p:cNvSpPr txBox="1"/>
          <p:nvPr/>
        </p:nvSpPr>
        <p:spPr>
          <a:xfrm>
            <a:off x="6580909" y="3448228"/>
            <a:ext cx="184731" cy="307777"/>
          </a:xfrm>
          <a:prstGeom prst="rect">
            <a:avLst/>
          </a:prstGeom>
          <a:noFill/>
        </p:spPr>
        <p:txBody>
          <a:bodyPr wrap="none" rtlCol="0">
            <a:spAutoFit/>
          </a:bodyPr>
          <a:lstStyle/>
          <a:p>
            <a:endParaRPr lang="nl-NL" dirty="0"/>
          </a:p>
        </p:txBody>
      </p:sp>
      <p:sp>
        <p:nvSpPr>
          <p:cNvPr id="13" name="Tekstvak 12">
            <a:extLst>
              <a:ext uri="{FF2B5EF4-FFF2-40B4-BE49-F238E27FC236}">
                <a16:creationId xmlns:a16="http://schemas.microsoft.com/office/drawing/2014/main" id="{CE441FEC-D229-2C41-95A8-BE523580E1F7}"/>
              </a:ext>
            </a:extLst>
          </p:cNvPr>
          <p:cNvSpPr txBox="1"/>
          <p:nvPr/>
        </p:nvSpPr>
        <p:spPr>
          <a:xfrm>
            <a:off x="6765640" y="3347198"/>
            <a:ext cx="1159292" cy="215444"/>
          </a:xfrm>
          <a:prstGeom prst="rect">
            <a:avLst/>
          </a:prstGeom>
          <a:noFill/>
        </p:spPr>
        <p:txBody>
          <a:bodyPr wrap="none" rtlCol="0">
            <a:spAutoFit/>
          </a:bodyPr>
          <a:lstStyle/>
          <a:p>
            <a:r>
              <a:rPr lang="nl-NL" sz="800" dirty="0">
                <a:solidFill>
                  <a:schemeClr val="bg1"/>
                </a:solidFill>
              </a:rPr>
              <a:t>Met of zonder LWOO</a:t>
            </a:r>
          </a:p>
        </p:txBody>
      </p:sp>
      <p:graphicFrame>
        <p:nvGraphicFramePr>
          <p:cNvPr id="2" name="Tabel 1">
            <a:extLst>
              <a:ext uri="{FF2B5EF4-FFF2-40B4-BE49-F238E27FC236}">
                <a16:creationId xmlns:a16="http://schemas.microsoft.com/office/drawing/2014/main" id="{FC49A821-6B20-2A2C-A2EB-B15362661EB5}"/>
              </a:ext>
            </a:extLst>
          </p:cNvPr>
          <p:cNvGraphicFramePr>
            <a:graphicFrameLocks noGrp="1"/>
          </p:cNvGraphicFramePr>
          <p:nvPr>
            <p:extLst>
              <p:ext uri="{D42A27DB-BD31-4B8C-83A1-F6EECF244321}">
                <p14:modId xmlns:p14="http://schemas.microsoft.com/office/powerpoint/2010/main" val="2259293988"/>
              </p:ext>
            </p:extLst>
          </p:nvPr>
        </p:nvGraphicFramePr>
        <p:xfrm>
          <a:off x="533833" y="896696"/>
          <a:ext cx="8307178" cy="3064061"/>
        </p:xfrm>
        <a:graphic>
          <a:graphicData uri="http://schemas.openxmlformats.org/drawingml/2006/table">
            <a:tbl>
              <a:tblPr firstRow="1" bandRow="1">
                <a:tableStyleId>{5C22544A-7EE6-4342-B048-85BDC9FD1C3A}</a:tableStyleId>
              </a:tblPr>
              <a:tblGrid>
                <a:gridCol w="1498225">
                  <a:extLst>
                    <a:ext uri="{9D8B030D-6E8A-4147-A177-3AD203B41FA5}">
                      <a16:colId xmlns:a16="http://schemas.microsoft.com/office/drawing/2014/main" val="1461952448"/>
                    </a:ext>
                  </a:extLst>
                </a:gridCol>
                <a:gridCol w="2726674">
                  <a:extLst>
                    <a:ext uri="{9D8B030D-6E8A-4147-A177-3AD203B41FA5}">
                      <a16:colId xmlns:a16="http://schemas.microsoft.com/office/drawing/2014/main" val="2773353744"/>
                    </a:ext>
                  </a:extLst>
                </a:gridCol>
                <a:gridCol w="4082279">
                  <a:extLst>
                    <a:ext uri="{9D8B030D-6E8A-4147-A177-3AD203B41FA5}">
                      <a16:colId xmlns:a16="http://schemas.microsoft.com/office/drawing/2014/main" val="2330426415"/>
                    </a:ext>
                  </a:extLst>
                </a:gridCol>
              </a:tblGrid>
              <a:tr h="455811">
                <a:tc>
                  <a:txBody>
                    <a:bodyPr/>
                    <a:lstStyle/>
                    <a:p>
                      <a:endParaRPr lang="nl-NL" sz="1000">
                        <a:latin typeface="Roboto" panose="02000000000000000000" pitchFamily="2" charset="0"/>
                        <a:ea typeface="Roboto" panose="02000000000000000000" pitchFamily="2" charset="0"/>
                      </a:endParaRPr>
                    </a:p>
                  </a:txBody>
                  <a:tcPr>
                    <a:solidFill>
                      <a:schemeClr val="tx1"/>
                    </a:solidFill>
                  </a:tcPr>
                </a:tc>
                <a:tc>
                  <a:txBody>
                    <a:bodyPr/>
                    <a:lstStyle/>
                    <a:p>
                      <a:r>
                        <a:rPr lang="nl-NL" sz="1000">
                          <a:latin typeface="Roboto" panose="02000000000000000000" pitchFamily="2" charset="0"/>
                          <a:ea typeface="Roboto" panose="02000000000000000000" pitchFamily="2" charset="0"/>
                        </a:rPr>
                        <a:t>LWOO</a:t>
                      </a:r>
                    </a:p>
                  </a:txBody>
                  <a:tcPr>
                    <a:solidFill>
                      <a:schemeClr val="tx1"/>
                    </a:solidFill>
                  </a:tcPr>
                </a:tc>
                <a:tc>
                  <a:txBody>
                    <a:bodyPr/>
                    <a:lstStyle/>
                    <a:p>
                      <a:r>
                        <a:rPr lang="nl-NL" sz="1000" dirty="0">
                          <a:latin typeface="Roboto" panose="02000000000000000000" pitchFamily="2" charset="0"/>
                          <a:ea typeface="Roboto" panose="02000000000000000000" pitchFamily="2" charset="0"/>
                        </a:rPr>
                        <a:t>PRO</a:t>
                      </a:r>
                    </a:p>
                  </a:txBody>
                  <a:tcPr>
                    <a:solidFill>
                      <a:schemeClr val="tx1"/>
                    </a:solidFill>
                  </a:tcPr>
                </a:tc>
                <a:extLst>
                  <a:ext uri="{0D108BD9-81ED-4DB2-BD59-A6C34878D82A}">
                    <a16:rowId xmlns:a16="http://schemas.microsoft.com/office/drawing/2014/main" val="2424089598"/>
                  </a:ext>
                </a:extLst>
              </a:tr>
              <a:tr h="565544">
                <a:tc>
                  <a:txBody>
                    <a:bodyPr/>
                    <a:lstStyle/>
                    <a:p>
                      <a:r>
                        <a:rPr lang="nl-NL" sz="1000">
                          <a:solidFill>
                            <a:schemeClr val="bg2"/>
                          </a:solidFill>
                          <a:latin typeface="Roboto" panose="02000000000000000000" pitchFamily="2" charset="0"/>
                          <a:ea typeface="Roboto" panose="02000000000000000000" pitchFamily="2" charset="0"/>
                        </a:rPr>
                        <a:t>Intelligentie</a:t>
                      </a:r>
                    </a:p>
                  </a:txBody>
                  <a:tcPr/>
                </a:tc>
                <a:tc>
                  <a:txBody>
                    <a:bodyPr/>
                    <a:lstStyle/>
                    <a:p>
                      <a:r>
                        <a:rPr lang="en-US" sz="1000" b="0" i="0" u="none" strike="noStrike" cap="none">
                          <a:solidFill>
                            <a:schemeClr val="bg2"/>
                          </a:solidFill>
                          <a:effectLst/>
                          <a:latin typeface="Roboto" panose="02000000000000000000" pitchFamily="2" charset="0"/>
                          <a:ea typeface="Roboto" panose="02000000000000000000" pitchFamily="2" charset="0"/>
                          <a:cs typeface="+mn-cs"/>
                        </a:rPr>
                        <a:t>Score </a:t>
                      </a:r>
                      <a:r>
                        <a:rPr lang="en-US" sz="1000" b="0" i="0" u="none" strike="noStrike" cap="none" err="1">
                          <a:solidFill>
                            <a:schemeClr val="bg2"/>
                          </a:solidFill>
                          <a:effectLst/>
                          <a:latin typeface="Roboto" panose="02000000000000000000" pitchFamily="2" charset="0"/>
                          <a:ea typeface="Roboto" panose="02000000000000000000" pitchFamily="2" charset="0"/>
                          <a:cs typeface="+mn-cs"/>
                        </a:rPr>
                        <a:t>tussen</a:t>
                      </a:r>
                      <a:r>
                        <a:rPr lang="en-US" sz="1000" b="0" i="0" u="none" strike="noStrike" cap="none">
                          <a:solidFill>
                            <a:schemeClr val="bg2"/>
                          </a:solidFill>
                          <a:effectLst/>
                          <a:latin typeface="Roboto" panose="02000000000000000000" pitchFamily="2" charset="0"/>
                          <a:ea typeface="Roboto" panose="02000000000000000000" pitchFamily="2" charset="0"/>
                          <a:cs typeface="+mn-cs"/>
                          <a:sym typeface="Arial"/>
                        </a:rPr>
                        <a:t> 75-90</a:t>
                      </a:r>
                      <a:endParaRPr lang="nl-NL" sz="1000">
                        <a:latin typeface="Roboto" panose="02000000000000000000" pitchFamily="2" charset="0"/>
                        <a:ea typeface="Roboto" panose="02000000000000000000" pitchFamily="2" charset="0"/>
                      </a:endParaRPr>
                    </a:p>
                    <a:p>
                      <a:pPr lvl="0">
                        <a:buNone/>
                      </a:pPr>
                      <a:r>
                        <a:rPr lang="en-US" sz="1000" b="0" i="0" u="none" strike="noStrike" cap="none">
                          <a:solidFill>
                            <a:schemeClr val="bg2"/>
                          </a:solidFill>
                          <a:effectLst/>
                          <a:latin typeface="Roboto" panose="02000000000000000000" pitchFamily="2" charset="0"/>
                          <a:ea typeface="Roboto" panose="02000000000000000000" pitchFamily="2" charset="0"/>
                          <a:cs typeface="+mn-cs"/>
                        </a:rPr>
                        <a:t>&gt; 90 </a:t>
                      </a:r>
                      <a:r>
                        <a:rPr lang="en-US" sz="1000" b="0" i="0" u="none" strike="noStrike" cap="none" err="1">
                          <a:solidFill>
                            <a:schemeClr val="bg2"/>
                          </a:solidFill>
                          <a:effectLst/>
                          <a:latin typeface="Roboto" panose="02000000000000000000" pitchFamily="2" charset="0"/>
                          <a:ea typeface="Roboto" panose="02000000000000000000" pitchFamily="2" charset="0"/>
                          <a:cs typeface="+mn-cs"/>
                        </a:rPr>
                        <a:t>kan</a:t>
                      </a:r>
                      <a:r>
                        <a:rPr lang="en-US" sz="1000" b="0" i="0" u="none" strike="noStrike" cap="none">
                          <a:solidFill>
                            <a:schemeClr val="bg2"/>
                          </a:solidFill>
                          <a:effectLst/>
                          <a:latin typeface="Roboto" panose="02000000000000000000" pitchFamily="2" charset="0"/>
                          <a:ea typeface="Roboto" panose="02000000000000000000" pitchFamily="2" charset="0"/>
                          <a:cs typeface="+mn-cs"/>
                        </a:rPr>
                        <a:t> </a:t>
                      </a:r>
                      <a:r>
                        <a:rPr lang="en-US" sz="1000" b="0" i="0" u="none" strike="noStrike" cap="none" err="1">
                          <a:solidFill>
                            <a:schemeClr val="bg2"/>
                          </a:solidFill>
                          <a:effectLst/>
                          <a:latin typeface="Roboto" panose="02000000000000000000" pitchFamily="2" charset="0"/>
                          <a:ea typeface="Roboto" panose="02000000000000000000" pitchFamily="2" charset="0"/>
                          <a:cs typeface="+mn-cs"/>
                        </a:rPr>
                        <a:t>ook</a:t>
                      </a:r>
                      <a:endParaRPr lang="en-US" sz="1000" b="0" i="0" u="none" strike="noStrike" cap="none">
                        <a:solidFill>
                          <a:schemeClr val="bg2"/>
                        </a:solidFill>
                        <a:effectLst/>
                        <a:latin typeface="Roboto" panose="02000000000000000000" pitchFamily="2" charset="0"/>
                        <a:ea typeface="Roboto" panose="02000000000000000000" pitchFamily="2" charset="0"/>
                        <a:cs typeface="+mn-cs"/>
                      </a:endParaRPr>
                    </a:p>
                  </a:txBody>
                  <a:tcPr/>
                </a:tc>
                <a:tc>
                  <a:txBody>
                    <a:bodyPr/>
                    <a:lstStyle/>
                    <a:p>
                      <a:pPr lvl="0">
                        <a:buNone/>
                      </a:pPr>
                      <a:r>
                        <a:rPr lang="nl" sz="1000" b="0" i="0" u="none" strike="noStrike" noProof="0" dirty="0">
                          <a:solidFill>
                            <a:schemeClr val="bg2"/>
                          </a:solidFill>
                          <a:latin typeface="Roboto" panose="02000000000000000000" pitchFamily="2" charset="0"/>
                          <a:ea typeface="Roboto" panose="02000000000000000000" pitchFamily="2" charset="0"/>
                        </a:rPr>
                        <a:t>Score tussen de 55 en 80  </a:t>
                      </a:r>
                      <a:endParaRPr lang="nl-NL" sz="1000" dirty="0">
                        <a:solidFill>
                          <a:schemeClr val="bg2"/>
                        </a:solidFill>
                        <a:latin typeface="Roboto" panose="02000000000000000000" pitchFamily="2" charset="0"/>
                        <a:ea typeface="Roboto" panose="02000000000000000000" pitchFamily="2" charset="0"/>
                      </a:endParaRPr>
                    </a:p>
                  </a:txBody>
                  <a:tcPr/>
                </a:tc>
                <a:extLst>
                  <a:ext uri="{0D108BD9-81ED-4DB2-BD59-A6C34878D82A}">
                    <a16:rowId xmlns:a16="http://schemas.microsoft.com/office/drawing/2014/main" val="4210155039"/>
                  </a:ext>
                </a:extLst>
              </a:tr>
              <a:tr h="1021353">
                <a:tc>
                  <a:txBody>
                    <a:bodyPr/>
                    <a:lstStyle/>
                    <a:p>
                      <a:r>
                        <a:rPr lang="nl-NL" sz="1000">
                          <a:solidFill>
                            <a:schemeClr val="bg2"/>
                          </a:solidFill>
                          <a:latin typeface="Roboto" panose="02000000000000000000" pitchFamily="2" charset="0"/>
                          <a:ea typeface="Roboto" panose="02000000000000000000" pitchFamily="2" charset="0"/>
                        </a:rPr>
                        <a:t>Leerachterstanden</a:t>
                      </a:r>
                    </a:p>
                  </a:txBody>
                  <a:tcPr/>
                </a:tc>
                <a:tc>
                  <a:txBody>
                    <a:bodyPr/>
                    <a:lstStyle/>
                    <a:p>
                      <a:r>
                        <a:rPr lang="nl-NL" sz="1000" b="0" i="0" u="none" strike="noStrike" cap="none" dirty="0">
                          <a:solidFill>
                            <a:schemeClr val="bg2"/>
                          </a:solidFill>
                          <a:effectLst/>
                          <a:latin typeface="Roboto" panose="02000000000000000000" pitchFamily="2" charset="0"/>
                          <a:ea typeface="Roboto" panose="02000000000000000000" pitchFamily="2" charset="0"/>
                          <a:cs typeface="+mn-cs"/>
                          <a:sym typeface="Arial"/>
                        </a:rPr>
                        <a:t>Leerachterstanden tussen</a:t>
                      </a:r>
                      <a:r>
                        <a:rPr lang="nl-NL" sz="1000" b="0" i="0" u="none" strike="noStrike" cap="none" dirty="0">
                          <a:solidFill>
                            <a:schemeClr val="bg2"/>
                          </a:solidFill>
                          <a:effectLst/>
                          <a:latin typeface="Roboto" panose="02000000000000000000" pitchFamily="2" charset="0"/>
                          <a:ea typeface="Roboto" panose="02000000000000000000" pitchFamily="2" charset="0"/>
                          <a:cs typeface="+mn-cs"/>
                        </a:rPr>
                        <a:t> anderhalf  en drie jaar</a:t>
                      </a:r>
                      <a:r>
                        <a:rPr lang="nl-NL" sz="1000" b="0" i="0" u="none" strike="noStrike" cap="none" dirty="0">
                          <a:solidFill>
                            <a:schemeClr val="bg2"/>
                          </a:solidFill>
                          <a:effectLst/>
                          <a:latin typeface="Roboto" panose="02000000000000000000" pitchFamily="2" charset="0"/>
                          <a:ea typeface="Roboto" panose="02000000000000000000" pitchFamily="2" charset="0"/>
                          <a:cs typeface="+mn-cs"/>
                          <a:sym typeface="Arial"/>
                        </a:rPr>
                        <a:t> op tenminste</a:t>
                      </a:r>
                      <a:r>
                        <a:rPr lang="nl-NL" sz="1000" b="0" i="0" u="none" strike="noStrike" cap="none" dirty="0">
                          <a:solidFill>
                            <a:schemeClr val="bg2"/>
                          </a:solidFill>
                          <a:effectLst/>
                          <a:latin typeface="Roboto" panose="02000000000000000000" pitchFamily="2" charset="0"/>
                          <a:ea typeface="Roboto" panose="02000000000000000000" pitchFamily="2" charset="0"/>
                          <a:cs typeface="+mn-cs"/>
                        </a:rPr>
                        <a:t> twee</a:t>
                      </a:r>
                      <a:r>
                        <a:rPr lang="nl-NL" sz="1000" b="0" i="0" u="none" strike="noStrike" cap="none" dirty="0">
                          <a:solidFill>
                            <a:schemeClr val="bg2"/>
                          </a:solidFill>
                          <a:effectLst/>
                          <a:latin typeface="Roboto" panose="02000000000000000000" pitchFamily="2" charset="0"/>
                          <a:ea typeface="Roboto" panose="02000000000000000000" pitchFamily="2" charset="0"/>
                          <a:cs typeface="+mn-cs"/>
                          <a:sym typeface="Arial"/>
                        </a:rPr>
                        <a:t> </a:t>
                      </a:r>
                      <a:r>
                        <a:rPr lang="nl-NL" sz="1000" b="0" i="0" u="none" strike="noStrike" cap="none" dirty="0" err="1">
                          <a:solidFill>
                            <a:schemeClr val="bg2"/>
                          </a:solidFill>
                          <a:effectLst/>
                          <a:latin typeface="Roboto" panose="02000000000000000000" pitchFamily="2" charset="0"/>
                          <a:ea typeface="Roboto" panose="02000000000000000000" pitchFamily="2" charset="0"/>
                          <a:cs typeface="+mn-cs"/>
                          <a:sym typeface="Arial"/>
                        </a:rPr>
                        <a:t>leer-gebieden</a:t>
                      </a:r>
                      <a:r>
                        <a:rPr lang="nl-NL" sz="1000" b="0" i="0" u="none" strike="noStrike" cap="none" dirty="0">
                          <a:solidFill>
                            <a:schemeClr val="bg2"/>
                          </a:solidFill>
                          <a:effectLst/>
                          <a:latin typeface="Roboto" panose="02000000000000000000" pitchFamily="2" charset="0"/>
                          <a:ea typeface="Roboto" panose="02000000000000000000" pitchFamily="2" charset="0"/>
                          <a:cs typeface="+mn-cs"/>
                          <a:sym typeface="Arial"/>
                        </a:rPr>
                        <a:t>,</a:t>
                      </a:r>
                      <a:r>
                        <a:rPr lang="nl-NL" sz="1000" b="0" i="0" u="none" strike="noStrike" cap="none" dirty="0">
                          <a:solidFill>
                            <a:schemeClr val="bg2"/>
                          </a:solidFill>
                          <a:effectLst/>
                          <a:latin typeface="Roboto" panose="02000000000000000000" pitchFamily="2" charset="0"/>
                          <a:ea typeface="Roboto" panose="02000000000000000000" pitchFamily="2" charset="0"/>
                          <a:cs typeface="+mn-cs"/>
                        </a:rPr>
                        <a:t> waarvan in</a:t>
                      </a:r>
                      <a:r>
                        <a:rPr lang="nl-NL" sz="1000" b="0" i="0" u="none" strike="noStrike" cap="none" dirty="0">
                          <a:solidFill>
                            <a:schemeClr val="bg2"/>
                          </a:solidFill>
                          <a:effectLst/>
                          <a:latin typeface="Roboto" panose="02000000000000000000" pitchFamily="2" charset="0"/>
                          <a:ea typeface="Roboto" panose="02000000000000000000" pitchFamily="2" charset="0"/>
                          <a:cs typeface="+mn-cs"/>
                          <a:sym typeface="Arial"/>
                        </a:rPr>
                        <a:t> ieder </a:t>
                      </a:r>
                      <a:r>
                        <a:rPr lang="nl-NL" sz="1000" b="0" i="0" u="none" strike="noStrike" cap="none" dirty="0">
                          <a:solidFill>
                            <a:schemeClr val="bg2"/>
                          </a:solidFill>
                          <a:effectLst/>
                          <a:latin typeface="Roboto" panose="02000000000000000000" pitchFamily="2" charset="0"/>
                          <a:ea typeface="Roboto" panose="02000000000000000000" pitchFamily="2" charset="0"/>
                          <a:cs typeface="+mn-cs"/>
                        </a:rPr>
                        <a:t>geval: Begrijpend Lezen of Rekenen.</a:t>
                      </a:r>
                      <a:endParaRPr lang="nl-NL" sz="1000" dirty="0">
                        <a:latin typeface="Roboto" panose="02000000000000000000" pitchFamily="2" charset="0"/>
                        <a:ea typeface="Roboto" panose="02000000000000000000" pitchFamily="2" charset="0"/>
                      </a:endParaRPr>
                    </a:p>
                  </a:txBody>
                  <a:tcPr/>
                </a:tc>
                <a:tc>
                  <a:txBody>
                    <a:bodyPr/>
                    <a:lstStyle/>
                    <a:p>
                      <a:pPr lvl="0" algn="l">
                        <a:lnSpc>
                          <a:spcPct val="100000"/>
                        </a:lnSpc>
                        <a:spcBef>
                          <a:spcPts val="0"/>
                        </a:spcBef>
                        <a:spcAft>
                          <a:spcPts val="0"/>
                        </a:spcAft>
                        <a:buNone/>
                      </a:pPr>
                      <a:r>
                        <a:rPr lang="nl" sz="1000" b="0" i="0" u="none" strike="noStrike" noProof="0">
                          <a:solidFill>
                            <a:schemeClr val="bg2"/>
                          </a:solidFill>
                          <a:latin typeface="Roboto" panose="02000000000000000000" pitchFamily="2" charset="0"/>
                          <a:ea typeface="Roboto" panose="02000000000000000000" pitchFamily="2" charset="0"/>
                        </a:rPr>
                        <a:t>Meer dan 3 jaar leerachterstand op tenminste twee van de vier gebieden, waarvan tenminste 1 inzichtelijk vak (technisch lezen, begrijpend lezen, spelling en rekenen)</a:t>
                      </a:r>
                      <a:endParaRPr lang="nl-NL" sz="1000" b="0" i="0" u="none" strike="noStrike" noProof="0" dirty="0">
                        <a:solidFill>
                          <a:schemeClr val="bg2"/>
                        </a:solidFill>
                        <a:latin typeface="Roboto" panose="02000000000000000000" pitchFamily="2" charset="0"/>
                        <a:ea typeface="Roboto" panose="02000000000000000000" pitchFamily="2" charset="0"/>
                      </a:endParaRPr>
                    </a:p>
                    <a:p>
                      <a:pPr lvl="0">
                        <a:buNone/>
                      </a:pPr>
                      <a:endParaRPr lang="nl-NL" sz="1000" dirty="0">
                        <a:solidFill>
                          <a:schemeClr val="bg2"/>
                        </a:solidFill>
                        <a:latin typeface="Roboto" panose="02000000000000000000" pitchFamily="2" charset="0"/>
                        <a:ea typeface="Roboto" panose="02000000000000000000" pitchFamily="2" charset="0"/>
                      </a:endParaRPr>
                    </a:p>
                  </a:txBody>
                  <a:tcPr/>
                </a:tc>
                <a:extLst>
                  <a:ext uri="{0D108BD9-81ED-4DB2-BD59-A6C34878D82A}">
                    <a16:rowId xmlns:a16="http://schemas.microsoft.com/office/drawing/2014/main" val="2350900494"/>
                  </a:ext>
                </a:extLst>
              </a:tr>
              <a:tr h="1021353">
                <a:tc>
                  <a:txBody>
                    <a:bodyPr/>
                    <a:lstStyle/>
                    <a:p>
                      <a:pPr lvl="0">
                        <a:buNone/>
                      </a:pPr>
                      <a:r>
                        <a:rPr lang="nl-NL" sz="1000">
                          <a:solidFill>
                            <a:schemeClr val="bg2"/>
                          </a:solidFill>
                          <a:latin typeface="Roboto" panose="02000000000000000000" pitchFamily="2" charset="0"/>
                          <a:ea typeface="Roboto" panose="02000000000000000000" pitchFamily="2" charset="0"/>
                        </a:rPr>
                        <a:t>Indicatie</a:t>
                      </a:r>
                    </a:p>
                  </a:txBody>
                  <a:tcPr/>
                </a:tc>
                <a:tc>
                  <a:txBody>
                    <a:bodyPr/>
                    <a:lstStyle/>
                    <a:p>
                      <a:pPr lvl="0">
                        <a:buNone/>
                      </a:pPr>
                      <a:r>
                        <a:rPr lang="nl-NL" sz="1000">
                          <a:solidFill>
                            <a:schemeClr val="bg2"/>
                          </a:solidFill>
                          <a:latin typeface="Roboto" panose="02000000000000000000" pitchFamily="2" charset="0"/>
                          <a:ea typeface="Roboto" panose="02000000000000000000" pitchFamily="2" charset="0"/>
                        </a:rPr>
                        <a:t>Advies voor LWOO wordt aangegeven door basisschool. VO-school bepaalt of de leerling in aanmerking komt voor LWOO.</a:t>
                      </a:r>
                    </a:p>
                  </a:txBody>
                  <a:tcPr/>
                </a:tc>
                <a:tc>
                  <a:txBody>
                    <a:bodyPr/>
                    <a:lstStyle/>
                    <a:p>
                      <a:pPr lvl="0" algn="l">
                        <a:lnSpc>
                          <a:spcPct val="100000"/>
                        </a:lnSpc>
                        <a:spcBef>
                          <a:spcPts val="0"/>
                        </a:spcBef>
                        <a:spcAft>
                          <a:spcPts val="0"/>
                        </a:spcAft>
                        <a:buNone/>
                      </a:pPr>
                      <a:r>
                        <a:rPr lang="nl" sz="1000" b="0" i="0" u="none" strike="noStrike" noProof="0" dirty="0">
                          <a:solidFill>
                            <a:schemeClr val="bg2"/>
                          </a:solidFill>
                          <a:latin typeface="Roboto" panose="02000000000000000000" pitchFamily="2" charset="0"/>
                          <a:ea typeface="Roboto" panose="02000000000000000000" pitchFamily="2" charset="0"/>
                        </a:rPr>
                        <a:t>Plaatsbaar met een Toelaatbaarheidsverklaring voor het Praktijkonderwijs (TLV-PRO).</a:t>
                      </a:r>
                      <a:br>
                        <a:rPr lang="nl" sz="1000" b="0" i="0" u="none" strike="noStrike" noProof="0" dirty="0">
                          <a:solidFill>
                            <a:srgbClr val="424242"/>
                          </a:solidFill>
                          <a:latin typeface="Roboto" panose="02000000000000000000" pitchFamily="2" charset="0"/>
                          <a:ea typeface="Roboto" panose="02000000000000000000" pitchFamily="2" charset="0"/>
                        </a:rPr>
                      </a:br>
                      <a:endParaRPr lang="nl" sz="1000" b="0" i="0" u="none" strike="noStrike" noProof="0" dirty="0">
                        <a:solidFill>
                          <a:schemeClr val="bg2"/>
                        </a:solidFill>
                        <a:latin typeface="Roboto" panose="02000000000000000000" pitchFamily="2" charset="0"/>
                        <a:ea typeface="Roboto" panose="02000000000000000000" pitchFamily="2" charset="0"/>
                      </a:endParaRPr>
                    </a:p>
                  </a:txBody>
                  <a:tcPr/>
                </a:tc>
                <a:extLst>
                  <a:ext uri="{0D108BD9-81ED-4DB2-BD59-A6C34878D82A}">
                    <a16:rowId xmlns:a16="http://schemas.microsoft.com/office/drawing/2014/main" val="2259963306"/>
                  </a:ext>
                </a:extLst>
              </a:tr>
            </a:tbl>
          </a:graphicData>
        </a:graphic>
      </p:graphicFrame>
    </p:spTree>
    <p:extLst>
      <p:ext uri="{BB962C8B-B14F-4D97-AF65-F5344CB8AC3E}">
        <p14:creationId xmlns:p14="http://schemas.microsoft.com/office/powerpoint/2010/main" val="2796225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566DDB1D-6B1E-1F4D-BB03-0D3387999892}"/>
              </a:ext>
            </a:extLst>
          </p:cNvPr>
          <p:cNvSpPr/>
          <p:nvPr/>
        </p:nvSpPr>
        <p:spPr>
          <a:xfrm>
            <a:off x="917766" y="1722798"/>
            <a:ext cx="121447" cy="12144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a:solidFill>
                <a:srgbClr val="FFC000"/>
              </a:solidFill>
            </a:endParaRPr>
          </a:p>
        </p:txBody>
      </p:sp>
      <p:sp>
        <p:nvSpPr>
          <p:cNvPr id="12" name="Rechthoek 11">
            <a:extLst>
              <a:ext uri="{FF2B5EF4-FFF2-40B4-BE49-F238E27FC236}">
                <a16:creationId xmlns:a16="http://schemas.microsoft.com/office/drawing/2014/main" id="{EC8648C3-9F23-4C4C-80A1-33DF81A4AF84}"/>
              </a:ext>
            </a:extLst>
          </p:cNvPr>
          <p:cNvSpPr/>
          <p:nvPr/>
        </p:nvSpPr>
        <p:spPr>
          <a:xfrm>
            <a:off x="4017466" y="4050505"/>
            <a:ext cx="1092995" cy="109299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dirty="0">
              <a:solidFill>
                <a:srgbClr val="FFC000"/>
              </a:solidFill>
            </a:endParaRPr>
          </a:p>
        </p:txBody>
      </p:sp>
      <p:sp>
        <p:nvSpPr>
          <p:cNvPr id="15" name="Rechthoek 14">
            <a:extLst>
              <a:ext uri="{FF2B5EF4-FFF2-40B4-BE49-F238E27FC236}">
                <a16:creationId xmlns:a16="http://schemas.microsoft.com/office/drawing/2014/main" id="{8781CBD0-12A7-1A41-97FB-1C9E2B0B7B0B}"/>
              </a:ext>
            </a:extLst>
          </p:cNvPr>
          <p:cNvSpPr/>
          <p:nvPr/>
        </p:nvSpPr>
        <p:spPr>
          <a:xfrm>
            <a:off x="915689" y="2100502"/>
            <a:ext cx="121447" cy="12144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a:solidFill>
                <a:srgbClr val="FFC000"/>
              </a:solidFill>
            </a:endParaRPr>
          </a:p>
        </p:txBody>
      </p:sp>
      <p:sp>
        <p:nvSpPr>
          <p:cNvPr id="16" name="Rechthoek 15">
            <a:extLst>
              <a:ext uri="{FF2B5EF4-FFF2-40B4-BE49-F238E27FC236}">
                <a16:creationId xmlns:a16="http://schemas.microsoft.com/office/drawing/2014/main" id="{CB8CCB85-EED4-CD47-B695-7B133010C3AD}"/>
              </a:ext>
            </a:extLst>
          </p:cNvPr>
          <p:cNvSpPr/>
          <p:nvPr/>
        </p:nvSpPr>
        <p:spPr>
          <a:xfrm>
            <a:off x="917831" y="1388154"/>
            <a:ext cx="121447" cy="12144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a:solidFill>
                <a:srgbClr val="FFC000"/>
              </a:solidFill>
            </a:endParaRPr>
          </a:p>
        </p:txBody>
      </p:sp>
      <p:pic>
        <p:nvPicPr>
          <p:cNvPr id="20" name="Afbeelding 19">
            <a:extLst>
              <a:ext uri="{FF2B5EF4-FFF2-40B4-BE49-F238E27FC236}">
                <a16:creationId xmlns:a16="http://schemas.microsoft.com/office/drawing/2014/main" id="{E9961289-F4EA-3943-8B27-F488B3A478BA}"/>
              </a:ext>
            </a:extLst>
          </p:cNvPr>
          <p:cNvPicPr>
            <a:picLocks noChangeAspect="1"/>
          </p:cNvPicPr>
          <p:nvPr/>
        </p:nvPicPr>
        <p:blipFill>
          <a:blip r:embed="rId2"/>
          <a:stretch>
            <a:fillRect/>
          </a:stretch>
        </p:blipFill>
        <p:spPr>
          <a:xfrm>
            <a:off x="148828" y="4046836"/>
            <a:ext cx="2861661" cy="707831"/>
          </a:xfrm>
          <a:prstGeom prst="rect">
            <a:avLst/>
          </a:prstGeom>
        </p:spPr>
      </p:pic>
      <p:sp>
        <p:nvSpPr>
          <p:cNvPr id="22" name="Titel 1">
            <a:extLst>
              <a:ext uri="{FF2B5EF4-FFF2-40B4-BE49-F238E27FC236}">
                <a16:creationId xmlns:a16="http://schemas.microsoft.com/office/drawing/2014/main" id="{5EFCB6C7-70C1-3D4B-A77F-03D20CF53B39}"/>
              </a:ext>
            </a:extLst>
          </p:cNvPr>
          <p:cNvSpPr>
            <a:spLocks noGrp="1"/>
          </p:cNvSpPr>
          <p:nvPr>
            <p:ph type="ctrTitle"/>
          </p:nvPr>
        </p:nvSpPr>
        <p:spPr>
          <a:xfrm>
            <a:off x="1135856" y="365075"/>
            <a:ext cx="3974604" cy="778208"/>
          </a:xfrm>
        </p:spPr>
        <p:txBody>
          <a:bodyPr anchor="t">
            <a:normAutofit fontScale="90000"/>
          </a:bodyPr>
          <a:lstStyle/>
          <a:p>
            <a:pPr marR="0" algn="l" rtl="0" fontAlgn="t">
              <a:spcBef>
                <a:spcPts val="0"/>
              </a:spcBef>
              <a:spcAft>
                <a:spcPts val="0"/>
              </a:spcAft>
            </a:pPr>
            <a:r>
              <a:rPr lang="nl-NL" sz="1800" b="1" dirty="0">
                <a:solidFill>
                  <a:schemeClr val="accent5">
                    <a:lumMod val="75000"/>
                  </a:schemeClr>
                </a:solidFill>
                <a:latin typeface="Frutiger 65" pitchFamily="2" charset="0"/>
              </a:rPr>
              <a:t>Verschil VMBO LWOO en PRO</a:t>
            </a:r>
            <a:br>
              <a:rPr lang="nl-NL" sz="1800" b="0" i="0" u="none" strike="noStrike" dirty="0">
                <a:effectLst/>
                <a:latin typeface="Arial" panose="020B0604020202020204" pitchFamily="34" charset="0"/>
              </a:rPr>
            </a:br>
            <a:r>
              <a:rPr lang="nl-NL" sz="1800" b="1" i="0" u="none" strike="noStrike" dirty="0">
                <a:solidFill>
                  <a:srgbClr val="FFFFFF"/>
                </a:solidFill>
                <a:effectLst/>
                <a:latin typeface="Roboto" panose="02000000000000000000" pitchFamily="2" charset="0"/>
                <a:ea typeface="Roboto" panose="02000000000000000000" pitchFamily="2" charset="0"/>
              </a:rPr>
              <a:t>LWOO</a:t>
            </a:r>
            <a:br>
              <a:rPr lang="nl-NL" sz="1800" b="0" i="0" u="none" strike="noStrike" dirty="0">
                <a:effectLst/>
                <a:latin typeface="Arial" panose="020B0604020202020204" pitchFamily="34" charset="0"/>
              </a:rPr>
            </a:br>
            <a:r>
              <a:rPr lang="nl-NL" sz="1800" b="1" i="0" u="none" strike="noStrike" dirty="0">
                <a:solidFill>
                  <a:srgbClr val="FFFFFF"/>
                </a:solidFill>
                <a:effectLst/>
                <a:latin typeface="Roboto" panose="02000000000000000000" pitchFamily="2" charset="0"/>
                <a:ea typeface="Roboto" panose="02000000000000000000" pitchFamily="2" charset="0"/>
              </a:rPr>
              <a:t>PRO</a:t>
            </a:r>
            <a:br>
              <a:rPr lang="nl-NL" sz="1800" b="0" i="0" u="none" strike="noStrike" dirty="0">
                <a:effectLst/>
                <a:latin typeface="Arial" panose="020B0604020202020204" pitchFamily="34" charset="0"/>
              </a:rPr>
            </a:br>
            <a:br>
              <a:rPr lang="nl-NL" sz="1800" b="0" i="0" u="none" strike="noStrike" dirty="0">
                <a:effectLst/>
                <a:latin typeface="Arial" panose="020B0604020202020204" pitchFamily="34" charset="0"/>
              </a:rPr>
            </a:br>
            <a:r>
              <a:rPr lang="nl-NL" sz="1800" b="1" i="0" u="none" strike="noStrike" dirty="0">
                <a:solidFill>
                  <a:srgbClr val="FFFFFF"/>
                </a:solidFill>
                <a:effectLst/>
                <a:latin typeface="Roboto" panose="02000000000000000000" pitchFamily="2" charset="0"/>
                <a:ea typeface="Roboto" panose="02000000000000000000" pitchFamily="2" charset="0"/>
              </a:rPr>
              <a:t>LWOO</a:t>
            </a:r>
            <a:br>
              <a:rPr lang="nl-NL" sz="1800" b="0" i="0" u="none" strike="noStrike" dirty="0">
                <a:effectLst/>
                <a:latin typeface="Arial" panose="020B0604020202020204" pitchFamily="34" charset="0"/>
              </a:rPr>
            </a:br>
            <a:r>
              <a:rPr lang="nl-NL" sz="1800" b="1" i="0" u="none" strike="noStrike" dirty="0">
                <a:solidFill>
                  <a:srgbClr val="FFFFFF"/>
                </a:solidFill>
                <a:effectLst/>
                <a:latin typeface="Roboto" panose="02000000000000000000" pitchFamily="2" charset="0"/>
                <a:ea typeface="Roboto" panose="02000000000000000000" pitchFamily="2" charset="0"/>
              </a:rPr>
              <a:t>PRO</a:t>
            </a:r>
            <a:br>
              <a:rPr lang="nl-NL" sz="1800" b="0" i="0" u="none" strike="noStrike" dirty="0">
                <a:effectLst/>
                <a:latin typeface="Arial" panose="020B0604020202020204" pitchFamily="34" charset="0"/>
              </a:rPr>
            </a:br>
            <a:br>
              <a:rPr lang="nl-NL" sz="1800" b="1" dirty="0">
                <a:solidFill>
                  <a:srgbClr val="0070C0"/>
                </a:solidFill>
                <a:latin typeface="Frutiger 65" pitchFamily="2" charset="0"/>
              </a:rPr>
            </a:br>
            <a:r>
              <a:rPr lang="nl-NL" sz="1800" b="1" dirty="0">
                <a:latin typeface="Frutiger 65" pitchFamily="2" charset="0"/>
              </a:rPr>
              <a:t> </a:t>
            </a:r>
            <a:endParaRPr lang="nl-NL" sz="1800" b="1" dirty="0">
              <a:solidFill>
                <a:srgbClr val="FFC000"/>
              </a:solidFill>
              <a:latin typeface="Frutiger 65" pitchFamily="2" charset="0"/>
            </a:endParaRPr>
          </a:p>
        </p:txBody>
      </p:sp>
      <p:sp>
        <p:nvSpPr>
          <p:cNvPr id="23" name="Rechthoek 22">
            <a:extLst>
              <a:ext uri="{FF2B5EF4-FFF2-40B4-BE49-F238E27FC236}">
                <a16:creationId xmlns:a16="http://schemas.microsoft.com/office/drawing/2014/main" id="{7A52CD84-911C-3943-8FFB-DD0FCFD7C001}"/>
              </a:ext>
            </a:extLst>
          </p:cNvPr>
          <p:cNvSpPr/>
          <p:nvPr/>
        </p:nvSpPr>
        <p:spPr>
          <a:xfrm>
            <a:off x="875297" y="461519"/>
            <a:ext cx="174831" cy="17483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a:solidFill>
                <a:srgbClr val="FFC000"/>
              </a:solidFill>
            </a:endParaRPr>
          </a:p>
        </p:txBody>
      </p:sp>
      <p:sp>
        <p:nvSpPr>
          <p:cNvPr id="8" name="Rechthoek 7">
            <a:extLst>
              <a:ext uri="{FF2B5EF4-FFF2-40B4-BE49-F238E27FC236}">
                <a16:creationId xmlns:a16="http://schemas.microsoft.com/office/drawing/2014/main" id="{C7E36C00-D257-7563-866A-C285C4F6643D}"/>
              </a:ext>
            </a:extLst>
          </p:cNvPr>
          <p:cNvSpPr/>
          <p:nvPr/>
        </p:nvSpPr>
        <p:spPr>
          <a:xfrm>
            <a:off x="915688" y="2428727"/>
            <a:ext cx="121447" cy="12144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a:solidFill>
                <a:srgbClr val="FFC000"/>
              </a:solidFill>
            </a:endParaRPr>
          </a:p>
        </p:txBody>
      </p:sp>
      <p:sp>
        <p:nvSpPr>
          <p:cNvPr id="5" name="Rechthoek 4">
            <a:extLst>
              <a:ext uri="{FF2B5EF4-FFF2-40B4-BE49-F238E27FC236}">
                <a16:creationId xmlns:a16="http://schemas.microsoft.com/office/drawing/2014/main" id="{8AB8CBC8-4992-DA7B-FA99-AD2FB5A8F3EE}"/>
              </a:ext>
            </a:extLst>
          </p:cNvPr>
          <p:cNvSpPr/>
          <p:nvPr/>
        </p:nvSpPr>
        <p:spPr>
          <a:xfrm>
            <a:off x="917831" y="2747265"/>
            <a:ext cx="121447" cy="12144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a:solidFill>
                <a:srgbClr val="FFC000"/>
              </a:solidFill>
            </a:endParaRPr>
          </a:p>
        </p:txBody>
      </p:sp>
      <p:sp>
        <p:nvSpPr>
          <p:cNvPr id="11" name="Tekstvak 10">
            <a:extLst>
              <a:ext uri="{FF2B5EF4-FFF2-40B4-BE49-F238E27FC236}">
                <a16:creationId xmlns:a16="http://schemas.microsoft.com/office/drawing/2014/main" id="{09FC3297-FC02-54BE-74D3-97DDF2A22560}"/>
              </a:ext>
            </a:extLst>
          </p:cNvPr>
          <p:cNvSpPr txBox="1"/>
          <p:nvPr/>
        </p:nvSpPr>
        <p:spPr>
          <a:xfrm>
            <a:off x="6580909" y="3448228"/>
            <a:ext cx="184731" cy="307777"/>
          </a:xfrm>
          <a:prstGeom prst="rect">
            <a:avLst/>
          </a:prstGeom>
          <a:noFill/>
        </p:spPr>
        <p:txBody>
          <a:bodyPr wrap="none" rtlCol="0">
            <a:spAutoFit/>
          </a:bodyPr>
          <a:lstStyle/>
          <a:p>
            <a:endParaRPr lang="nl-NL" dirty="0"/>
          </a:p>
        </p:txBody>
      </p:sp>
      <p:sp>
        <p:nvSpPr>
          <p:cNvPr id="13" name="Tekstvak 12">
            <a:extLst>
              <a:ext uri="{FF2B5EF4-FFF2-40B4-BE49-F238E27FC236}">
                <a16:creationId xmlns:a16="http://schemas.microsoft.com/office/drawing/2014/main" id="{CE441FEC-D229-2C41-95A8-BE523580E1F7}"/>
              </a:ext>
            </a:extLst>
          </p:cNvPr>
          <p:cNvSpPr txBox="1"/>
          <p:nvPr/>
        </p:nvSpPr>
        <p:spPr>
          <a:xfrm>
            <a:off x="6765640" y="3347198"/>
            <a:ext cx="1159292" cy="215444"/>
          </a:xfrm>
          <a:prstGeom prst="rect">
            <a:avLst/>
          </a:prstGeom>
          <a:noFill/>
        </p:spPr>
        <p:txBody>
          <a:bodyPr wrap="none" rtlCol="0">
            <a:spAutoFit/>
          </a:bodyPr>
          <a:lstStyle/>
          <a:p>
            <a:r>
              <a:rPr lang="nl-NL" sz="800" dirty="0">
                <a:solidFill>
                  <a:schemeClr val="bg1"/>
                </a:solidFill>
              </a:rPr>
              <a:t>Met of zonder LWOO</a:t>
            </a:r>
          </a:p>
        </p:txBody>
      </p:sp>
      <p:pic>
        <p:nvPicPr>
          <p:cNvPr id="24" name="Afbeelding 23">
            <a:extLst>
              <a:ext uri="{FF2B5EF4-FFF2-40B4-BE49-F238E27FC236}">
                <a16:creationId xmlns:a16="http://schemas.microsoft.com/office/drawing/2014/main" id="{4017B9E3-A5BF-B771-D37F-59282DA00E28}"/>
              </a:ext>
            </a:extLst>
          </p:cNvPr>
          <p:cNvPicPr>
            <a:picLocks noChangeAspect="1"/>
          </p:cNvPicPr>
          <p:nvPr/>
        </p:nvPicPr>
        <p:blipFill>
          <a:blip r:embed="rId3"/>
          <a:stretch>
            <a:fillRect/>
          </a:stretch>
        </p:blipFill>
        <p:spPr>
          <a:xfrm>
            <a:off x="775698" y="952268"/>
            <a:ext cx="7817634" cy="2013237"/>
          </a:xfrm>
          <a:prstGeom prst="rect">
            <a:avLst/>
          </a:prstGeom>
        </p:spPr>
      </p:pic>
      <p:graphicFrame>
        <p:nvGraphicFramePr>
          <p:cNvPr id="2" name="Tabel 1">
            <a:extLst>
              <a:ext uri="{FF2B5EF4-FFF2-40B4-BE49-F238E27FC236}">
                <a16:creationId xmlns:a16="http://schemas.microsoft.com/office/drawing/2014/main" id="{42969187-FFD9-D2D1-1555-26C8B0E4899E}"/>
              </a:ext>
            </a:extLst>
          </p:cNvPr>
          <p:cNvGraphicFramePr>
            <a:graphicFrameLocks noGrp="1"/>
          </p:cNvGraphicFramePr>
          <p:nvPr>
            <p:extLst>
              <p:ext uri="{D42A27DB-BD31-4B8C-83A1-F6EECF244321}">
                <p14:modId xmlns:p14="http://schemas.microsoft.com/office/powerpoint/2010/main" val="3620539436"/>
              </p:ext>
            </p:extLst>
          </p:nvPr>
        </p:nvGraphicFramePr>
        <p:xfrm>
          <a:off x="775698" y="2934816"/>
          <a:ext cx="7747816" cy="315589"/>
        </p:xfrm>
        <a:graphic>
          <a:graphicData uri="http://schemas.openxmlformats.org/drawingml/2006/table">
            <a:tbl>
              <a:tblPr firstRow="1" bandRow="1">
                <a:tableStyleId>{D7AC3CCA-C797-4891-BE02-D94E43425B78}</a:tableStyleId>
              </a:tblPr>
              <a:tblGrid>
                <a:gridCol w="1387838">
                  <a:extLst>
                    <a:ext uri="{9D8B030D-6E8A-4147-A177-3AD203B41FA5}">
                      <a16:colId xmlns:a16="http://schemas.microsoft.com/office/drawing/2014/main" val="2888745346"/>
                    </a:ext>
                  </a:extLst>
                </a:gridCol>
                <a:gridCol w="2873828">
                  <a:extLst>
                    <a:ext uri="{9D8B030D-6E8A-4147-A177-3AD203B41FA5}">
                      <a16:colId xmlns:a16="http://schemas.microsoft.com/office/drawing/2014/main" val="3706497416"/>
                    </a:ext>
                  </a:extLst>
                </a:gridCol>
                <a:gridCol w="3486150">
                  <a:extLst>
                    <a:ext uri="{9D8B030D-6E8A-4147-A177-3AD203B41FA5}">
                      <a16:colId xmlns:a16="http://schemas.microsoft.com/office/drawing/2014/main" val="2085483394"/>
                    </a:ext>
                  </a:extLst>
                </a:gridCol>
              </a:tblGrid>
              <a:tr h="315589">
                <a:tc>
                  <a:txBody>
                    <a:bodyPr/>
                    <a:lstStyle/>
                    <a:p>
                      <a:r>
                        <a:rPr lang="nl-NL" sz="800" b="1" dirty="0">
                          <a:solidFill>
                            <a:schemeClr val="bg2">
                              <a:lumMod val="75000"/>
                            </a:schemeClr>
                          </a:solidFill>
                        </a:rPr>
                        <a:t>Sociaal/emotioneel</a:t>
                      </a:r>
                    </a:p>
                  </a:txBody>
                  <a:tcPr/>
                </a:tc>
                <a:tc>
                  <a:txBody>
                    <a:bodyPr/>
                    <a:lstStyle/>
                    <a:p>
                      <a:endParaRPr lang="nl-NL"/>
                    </a:p>
                  </a:txBody>
                  <a:tcPr/>
                </a:tc>
                <a:tc>
                  <a:txBody>
                    <a:bodyPr/>
                    <a:lstStyle/>
                    <a:p>
                      <a:endParaRPr lang="nl-NL" dirty="0"/>
                    </a:p>
                  </a:txBody>
                  <a:tcPr/>
                </a:tc>
                <a:extLst>
                  <a:ext uri="{0D108BD9-81ED-4DB2-BD59-A6C34878D82A}">
                    <a16:rowId xmlns:a16="http://schemas.microsoft.com/office/drawing/2014/main" val="2378185102"/>
                  </a:ext>
                </a:extLst>
              </a:tr>
            </a:tbl>
          </a:graphicData>
        </a:graphic>
      </p:graphicFrame>
    </p:spTree>
    <p:extLst>
      <p:ext uri="{BB962C8B-B14F-4D97-AF65-F5344CB8AC3E}">
        <p14:creationId xmlns:p14="http://schemas.microsoft.com/office/powerpoint/2010/main" val="1527910819"/>
      </p:ext>
    </p:extLst>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2de6573-321f-4e9e-b935-9b89073548ee" xsi:nil="true"/>
    <lcf76f155ced4ddcb4097134ff3c332f xmlns="41f31f5a-e5a6-4132-94f4-ee38e9f49e39">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EE1949B843E724B8EBE0831DECD6280" ma:contentTypeVersion="20" ma:contentTypeDescription="Een nieuw document maken." ma:contentTypeScope="" ma:versionID="3205e355837aaa4646139e92f0098a2a">
  <xsd:schema xmlns:xsd="http://www.w3.org/2001/XMLSchema" xmlns:xs="http://www.w3.org/2001/XMLSchema" xmlns:p="http://schemas.microsoft.com/office/2006/metadata/properties" xmlns:ns2="22de6573-321f-4e9e-b935-9b89073548ee" xmlns:ns3="41f31f5a-e5a6-4132-94f4-ee38e9f49e39" targetNamespace="http://schemas.microsoft.com/office/2006/metadata/properties" ma:root="true" ma:fieldsID="f83a4476cbc0c1470655b671d18853a7" ns2:_="" ns3:_="">
    <xsd:import namespace="22de6573-321f-4e9e-b935-9b89073548ee"/>
    <xsd:import namespace="41f31f5a-e5a6-4132-94f4-ee38e9f49e3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3:MediaLengthInSeconds" minOccurs="0"/>
                <xsd:element ref="ns2:TaxCatchAll" minOccurs="0"/>
                <xsd:element ref="ns3:lcf76f155ced4ddcb4097134ff3c332f"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de6573-321f-4e9e-b935-9b89073548ee"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1" nillable="true" ma:displayName="Taxonomy Catch All Column" ma:hidden="true" ma:list="{486aec3d-8321-42de-b355-4440b9d1d287}" ma:internalName="TaxCatchAll" ma:showField="CatchAllData" ma:web="22de6573-321f-4e9e-b935-9b89073548e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1f31f5a-e5a6-4132-94f4-ee38e9f49e3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Afbeeldingtags" ma:readOnly="false" ma:fieldId="{5cf76f15-5ced-4ddc-b409-7134ff3c332f}" ma:taxonomyMulti="true" ma:sspId="9464f554-4fe5-473d-8777-230cdead862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E19820-BCF7-44E8-A99C-07D1471BEA8E}">
  <ds:schemaRefs>
    <ds:schemaRef ds:uri="423da7f1-2d3d-4845-af27-c48e4f24655b"/>
    <ds:schemaRef ds:uri="506aa97f-a625-497a-9eb7-829bc57afec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22de6573-321f-4e9e-b935-9b89073548ee"/>
    <ds:schemaRef ds:uri="41f31f5a-e5a6-4132-94f4-ee38e9f49e39"/>
  </ds:schemaRefs>
</ds:datastoreItem>
</file>

<file path=customXml/itemProps2.xml><?xml version="1.0" encoding="utf-8"?>
<ds:datastoreItem xmlns:ds="http://schemas.openxmlformats.org/officeDocument/2006/customXml" ds:itemID="{74CB6C19-3B4F-4F09-AE2A-53B934CC3940}"/>
</file>

<file path=customXml/itemProps3.xml><?xml version="1.0" encoding="utf-8"?>
<ds:datastoreItem xmlns:ds="http://schemas.openxmlformats.org/officeDocument/2006/customXml" ds:itemID="{EFAC24B0-F531-4658-8A15-655AB2227E1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114</TotalTime>
  <Words>1257</Words>
  <Application>Microsoft Office PowerPoint</Application>
  <PresentationFormat>Diavoorstelling (16:9)</PresentationFormat>
  <Paragraphs>164</Paragraphs>
  <Slides>13</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13</vt:i4>
      </vt:variant>
    </vt:vector>
  </HeadingPairs>
  <TitlesOfParts>
    <vt:vector size="19" baseType="lpstr">
      <vt:lpstr>Arial</vt:lpstr>
      <vt:lpstr>Frutiger 45 Light</vt:lpstr>
      <vt:lpstr>Arial,Sans-Serif</vt:lpstr>
      <vt:lpstr>Frutiger 65</vt:lpstr>
      <vt:lpstr>Roboto</vt:lpstr>
      <vt:lpstr>Material</vt:lpstr>
      <vt:lpstr>Oudervoorlichting 3 oktober 18.30 – 20.00 Regio Houten, IJsselstein, Nieuwegein, Vianen, Lopik Scholen in het Samenwerkingsverband VO Zuid-Utrecht      </vt:lpstr>
      <vt:lpstr>Doel vanavond    </vt:lpstr>
      <vt:lpstr>Vervolgonderwijs  </vt:lpstr>
      <vt:lpstr>Leerwegondersteunend onderwijs  </vt:lpstr>
      <vt:lpstr>LWOO Aanbod    </vt:lpstr>
      <vt:lpstr>Praktijkonderwijs (PRO)  </vt:lpstr>
      <vt:lpstr>Praktijkonderwijs (PRO) vervolg  </vt:lpstr>
      <vt:lpstr>Criteria LWOO en PRO LWOO PRO  LWOO PRO   </vt:lpstr>
      <vt:lpstr>Verschil VMBO LWOO en PRO LWOO PRO  LWOO PRO   </vt:lpstr>
      <vt:lpstr>Uitstroom LWOO PRO  LWOO PRO   </vt:lpstr>
      <vt:lpstr>Twijfel over de beste plek    </vt:lpstr>
      <vt:lpstr>Schoolkeuze    </vt:lpstr>
      <vt:lpstr> Wervingsactiviteiten:  zie websites scholen Informatie POVO: zie website Samenwerkingsverband POVO procedure: zie deze koppeling  Aanmelden LWOO/PRO:         één aanmeldweek van 25 t/m 31         maart 2024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Praktijkonderwijs  po-vo middag 7 oktober 2020</dc:title>
  <dc:creator>Petra Verwer - Los</dc:creator>
  <cp:lastModifiedBy>Joukje Hoving</cp:lastModifiedBy>
  <cp:revision>73</cp:revision>
  <dcterms:modified xsi:type="dcterms:W3CDTF">2023-10-02T12:46:04Z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0x010100BEE1949B843E724B8EBE0831DECD6280</vt:lpwstr>
  </property>
  <property fmtid="{D5CDD505-2E9C-101B-9397-08002B2CF9AE}" pid="3" name="MediaServiceImageTags">
    <vt:lpwstr/>
  </property>
</Properties>
</file>